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  <p:sldMasterId id="2147483678" r:id="rId6"/>
    <p:sldMasterId id="2147483667" r:id="rId7"/>
  </p:sldMasterIdLst>
  <p:notesMasterIdLst>
    <p:notesMasterId r:id="rId19"/>
  </p:notesMasterIdLst>
  <p:handoutMasterIdLst>
    <p:handoutMasterId r:id="rId20"/>
  </p:handoutMasterIdLst>
  <p:sldIdLst>
    <p:sldId id="297" r:id="rId8"/>
    <p:sldId id="355" r:id="rId9"/>
    <p:sldId id="357" r:id="rId10"/>
    <p:sldId id="356" r:id="rId11"/>
    <p:sldId id="361" r:id="rId12"/>
    <p:sldId id="363" r:id="rId13"/>
    <p:sldId id="359" r:id="rId14"/>
    <p:sldId id="348" r:id="rId15"/>
    <p:sldId id="365" r:id="rId16"/>
    <p:sldId id="358" r:id="rId17"/>
    <p:sldId id="345" r:id="rId18"/>
  </p:sldIdLst>
  <p:sldSz cx="10693400" cy="7561263"/>
  <p:notesSz cx="6797675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 pos="2245">
          <p15:clr>
            <a:srgbClr val="A4A3A4"/>
          </p15:clr>
        </p15:guide>
        <p15:guide id="4" pos="65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4A0"/>
    <a:srgbClr val="02339A"/>
    <a:srgbClr val="EAEBE6"/>
    <a:srgbClr val="619ED7"/>
    <a:srgbClr val="2594CB"/>
    <a:srgbClr val="1D88B2"/>
    <a:srgbClr val="249FC9"/>
    <a:srgbClr val="1D7EBD"/>
    <a:srgbClr val="C2C1BA"/>
    <a:srgbClr val="8A7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99" d="100"/>
          <a:sy n="99" d="100"/>
        </p:scale>
        <p:origin x="1452" y="72"/>
      </p:cViewPr>
      <p:guideLst>
        <p:guide orient="horz" pos="2382"/>
        <p:guide pos="3368"/>
        <p:guide orient="horz" pos="2245"/>
        <p:guide pos="65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2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ey.Komarov\AppData\Local\Microsoft\Windows\Temporary%20Internet%20Files\Content.Outlook\Y9XP8QT9\!&#1056;&#1099;&#1085;&#1086;&#1082;%20&#1087;&#1086;&#1076;&#1087;&#1080;&#1089;&#1082;&#1080;%202017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ey.Komarov\AppData\Local\Microsoft\Windows\Temporary%20Internet%20Files\Content.Outlook\Y9XP8QT9\!&#1056;&#1099;&#1085;&#1086;&#1082;%20&#1087;&#1086;&#1076;&#1087;&#1080;&#1089;&#1082;&#1080;%202017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ksey.Komarov\AppData\Local\Microsoft\Windows\Temporary%20Internet%20Files\Content.Outlook\Y9XP8QT9\!&#1056;&#1099;&#1085;&#1086;&#1082;%20&#1087;&#1086;&#1076;&#1087;&#1080;&#1089;&#1082;&#1080;%202017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договоров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5605700712589073E-2"/>
                  <c:y val="-0.1955254617422498"/>
                </c:manualLayout>
              </c:layout>
              <c:tx>
                <c:rich>
                  <a:bodyPr/>
                  <a:lstStyle/>
                  <a:p>
                    <a:fld id="{84D7A993-929D-4000-B39A-1EB042F56472}" type="VALUE">
                      <a:rPr lang="ru-RU" sz="1600" smtClean="0"/>
                      <a:pPr/>
                      <a:t>[ЗНАЧЕНИЕ]</a:t>
                    </a:fld>
                    <a:r>
                      <a:rPr lang="ru-RU" sz="1600" dirty="0" smtClean="0"/>
                      <a:t> </a:t>
                    </a:r>
                    <a:r>
                      <a:rPr lang="ru-RU" sz="1400" dirty="0" smtClean="0"/>
                      <a:t>стр.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56057007125889E-2"/>
                      <c:h val="0.122864014448376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63-4384-A990-C4B81C43DBA4}"/>
                </c:ext>
              </c:extLst>
            </c:dLbl>
            <c:dLbl>
              <c:idx val="1"/>
              <c:layout>
                <c:manualLayout>
                  <c:x val="0.10095011876484561"/>
                  <c:y val="-0.18541392657563485"/>
                </c:manualLayout>
              </c:layout>
              <c:tx>
                <c:rich>
                  <a:bodyPr/>
                  <a:lstStyle/>
                  <a:p>
                    <a:fld id="{C0926987-901E-455F-AEEF-A10805750F66}" type="VALUE">
                      <a:rPr lang="ru-RU" sz="1600" smtClean="0"/>
                      <a:pPr/>
                      <a:t>[ЗНАЧЕНИЕ]</a:t>
                    </a:fld>
                    <a:r>
                      <a:rPr lang="ru-RU" sz="1600" dirty="0" smtClean="0"/>
                      <a:t> </a:t>
                    </a:r>
                    <a:r>
                      <a:rPr lang="ru-RU" sz="1400" dirty="0" smtClean="0"/>
                      <a:t>стр.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F63-4384-A990-C4B81C43DBA4}"/>
                </c:ext>
              </c:extLst>
            </c:dLbl>
            <c:dLbl>
              <c:idx val="2"/>
              <c:layout>
                <c:manualLayout>
                  <c:x val="9.5011876484560567E-2"/>
                  <c:y val="-0.16360047440485745"/>
                </c:manualLayout>
              </c:layout>
              <c:tx>
                <c:rich>
                  <a:bodyPr/>
                  <a:lstStyle/>
                  <a:p>
                    <a:fld id="{DE29F70C-EE0F-4522-87DD-D5268364967A}" type="VALUE">
                      <a:rPr lang="ru-RU" sz="1600" smtClean="0"/>
                      <a:pPr/>
                      <a:t>[ЗНАЧЕНИЕ]</a:t>
                    </a:fld>
                    <a:r>
                      <a:rPr lang="ru-RU" sz="1600" dirty="0" smtClean="0"/>
                      <a:t> </a:t>
                    </a:r>
                    <a:r>
                      <a:rPr lang="ru-RU" sz="1400" dirty="0" smtClean="0"/>
                      <a:t>стр.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63-4384-A990-C4B81C43DBA4}"/>
                </c:ext>
              </c:extLst>
            </c:dLbl>
            <c:dLbl>
              <c:idx val="3"/>
              <c:layout>
                <c:manualLayout>
                  <c:x val="9.5011876484560567E-2"/>
                  <c:y val="-0.16889479926379705"/>
                </c:manualLayout>
              </c:layout>
              <c:tx>
                <c:rich>
                  <a:bodyPr/>
                  <a:lstStyle/>
                  <a:p>
                    <a:fld id="{90AC7AE3-5E67-4A3E-AD2C-F001888ED9BA}" type="VALUE">
                      <a:rPr lang="ru-RU" sz="1600" smtClean="0"/>
                      <a:pPr/>
                      <a:t>[ЗНАЧЕНИЕ]</a:t>
                    </a:fld>
                    <a:r>
                      <a:rPr lang="ru-RU" sz="1600" dirty="0" smtClean="0"/>
                      <a:t> </a:t>
                    </a:r>
                    <a:r>
                      <a:rPr lang="ru-RU" sz="1400" dirty="0" smtClean="0"/>
                      <a:t>стр.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F63-4384-A990-C4B81C43DBA4}"/>
                </c:ext>
              </c:extLst>
            </c:dLbl>
            <c:dLbl>
              <c:idx val="4"/>
              <c:layout>
                <c:manualLayout>
                  <c:x val="9.6199524940617578E-2"/>
                  <c:y val="-0.1685767228962875"/>
                </c:manualLayout>
              </c:layout>
              <c:tx>
                <c:rich>
                  <a:bodyPr/>
                  <a:lstStyle/>
                  <a:p>
                    <a:fld id="{06A54504-D018-4439-AAFF-3D70D42121A0}" type="VALUE">
                      <a:rPr lang="ru-RU" sz="1600" smtClean="0"/>
                      <a:pPr/>
                      <a:t>[ЗНАЧЕНИЕ]</a:t>
                    </a:fld>
                    <a:r>
                      <a:rPr lang="ru-RU" sz="1600" dirty="0" smtClean="0"/>
                      <a:t> </a:t>
                    </a:r>
                    <a:r>
                      <a:rPr lang="ru-RU" sz="1400" dirty="0" smtClean="0"/>
                      <a:t>стр.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F63-4384-A990-C4B81C43DBA4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2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 полугодие 2016</c:v>
                </c:pt>
                <c:pt idx="1">
                  <c:v>1 полугодие 2017</c:v>
                </c:pt>
                <c:pt idx="2">
                  <c:v>2 полугодие 2017</c:v>
                </c:pt>
                <c:pt idx="3">
                  <c:v>1 полугодие 2018</c:v>
                </c:pt>
                <c:pt idx="4">
                  <c:v>2 полугодие 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208</c:v>
                </c:pt>
                <c:pt idx="2">
                  <c:v>290</c:v>
                </c:pt>
                <c:pt idx="3">
                  <c:v>384</c:v>
                </c:pt>
                <c:pt idx="4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3-4384-A990-C4B81C43DB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700620280"/>
        <c:axId val="700619296"/>
        <c:axId val="776432744"/>
      </c:bar3DChart>
      <c:catAx>
        <c:axId val="70062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0619296"/>
        <c:crosses val="autoZero"/>
        <c:auto val="1"/>
        <c:lblAlgn val="ctr"/>
        <c:lblOffset val="100"/>
        <c:noMultiLvlLbl val="0"/>
      </c:catAx>
      <c:valAx>
        <c:axId val="700619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0620280"/>
        <c:crosses val="autoZero"/>
        <c:crossBetween val="between"/>
      </c:valAx>
      <c:serAx>
        <c:axId val="776432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70061929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ПОЧТА РОССИИ, </a:t>
            </a:r>
            <a:r>
              <a:rPr lang="ru-RU" sz="11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12,7 млрд. руб.</a:t>
            </a:r>
          </a:p>
        </c:rich>
      </c:tx>
      <c:layout>
        <c:manualLayout>
          <c:xMode val="edge"/>
          <c:yMode val="edge"/>
          <c:x val="0.23034129481150692"/>
          <c:y val="0.1360175120760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296373354984944"/>
          <c:y val="0.13268171793398315"/>
          <c:w val="0.50926142066150182"/>
          <c:h val="0.863080659856508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95701252861509"/>
          <c:y val="0.73887376472954236"/>
          <c:w val="0.68117662979126492"/>
          <c:h val="0.21822136020382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 smtClean="0">
                <a:solidFill>
                  <a:schemeClr val="accent1"/>
                </a:solidFill>
              </a:rPr>
              <a:t>РЫНОК РФ</a:t>
            </a:r>
            <a:r>
              <a:rPr lang="ru-RU" sz="1100" dirty="0">
                <a:solidFill>
                  <a:schemeClr val="accent1"/>
                </a:solidFill>
              </a:rPr>
              <a:t>, 16,5 млрд. руб</a:t>
            </a:r>
            <a:r>
              <a:rPr lang="ru-RU" sz="1100" dirty="0"/>
              <a:t>.</a:t>
            </a:r>
          </a:p>
        </c:rich>
      </c:tx>
      <c:layout>
        <c:manualLayout>
          <c:xMode val="edge"/>
          <c:yMode val="edge"/>
          <c:x val="0.26648524197633189"/>
          <c:y val="1.919226264686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098007375080346"/>
          <c:y val="0.14585615877693403"/>
          <c:w val="0.4222357544797411"/>
          <c:h val="0.75444431851096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78970391858915"/>
          <c:y val="0.75067487752968887"/>
          <c:w val="0.59261638347838097"/>
          <c:h val="0.23653028070573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0" u="none" strike="noStrike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ПОЧТА РОССИИ, </a:t>
            </a:r>
            <a:r>
              <a:rPr lang="ru-RU" sz="1100" b="1" i="0" u="none" strike="noStrike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12,7 млрд. руб.</a:t>
            </a:r>
          </a:p>
        </c:rich>
      </c:tx>
      <c:layout>
        <c:manualLayout>
          <c:xMode val="edge"/>
          <c:yMode val="edge"/>
          <c:x val="0.23034129481150692"/>
          <c:y val="0.1360175120760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296373354984944"/>
          <c:y val="0.13268171793398315"/>
          <c:w val="0.50926142066150182"/>
          <c:h val="0.863080659856508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95701252861509"/>
          <c:y val="0.73887376472954236"/>
          <c:w val="0.68117662979126492"/>
          <c:h val="0.21822136020382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5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ПОДПИСНОЕ ОНЛАЙН АГЕНТСТВО ПОЧТА РОССИИ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8973-6DDD-4784-B69D-25B96679CB46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A3071-28C3-46F6-AD73-87B6FF429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61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ПОДПИСНОЕ ОНЛАЙН АГЕНТСТВО ПОЧТА РОССИИ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EEE3B-43DF-49DB-9396-7E313095816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AE38C-BB8E-4835-93AA-434A50721E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49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0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7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1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2012?2013?2014</a:t>
            </a:r>
            <a:r>
              <a:rPr lang="en-US" baseline="0" dirty="0" smtClean="0"/>
              <a:t> </a:t>
            </a:r>
            <a:r>
              <a:rPr lang="ru-RU" baseline="0" dirty="0" smtClean="0"/>
              <a:t>года – динамика подписки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5DA82-FB23-4FFB-8921-1004AB0CA2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4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27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AE38C-BB8E-4835-93AA-434A50721E7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5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чта\Почта России_12\for power point\разделительный-слайд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02892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ина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13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0420" y="2208995"/>
            <a:ext cx="8786874" cy="20717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нуме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88982" y="2066119"/>
            <a:ext cx="8643998" cy="3857652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+mj-lt"/>
              <a:buAutoNum type="arabicParenR"/>
              <a:tabLst/>
              <a:defRPr sz="2400">
                <a:solidFill>
                  <a:schemeClr val="tx2"/>
                </a:solidFill>
                <a:latin typeface="HelveticaNeueCyr" pitchFamily="50" charset="-52"/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Рабочий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88982" y="2066119"/>
            <a:ext cx="8643998" cy="3857652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28"/>
              </a:buClr>
              <a:buSzTx/>
              <a:buFont typeface="Arial" pitchFamily="34" charset="0"/>
              <a:buChar char="•"/>
              <a:tabLst/>
              <a:defRPr sz="2400">
                <a:solidFill>
                  <a:schemeClr val="tx2"/>
                </a:solidFill>
                <a:latin typeface="HelveticaNeueCyr" pitchFamily="50" charset="-52"/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иллюстрац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75460" y="1780367"/>
            <a:ext cx="3643338" cy="4357718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BA2E9"/>
              </a:buClr>
              <a:buSzTx/>
              <a:buFont typeface="Arial" pitchFamily="34" charset="0"/>
              <a:buNone/>
              <a:tabLst/>
              <a:defRPr sz="2400">
                <a:solidFill>
                  <a:schemeClr val="tx2"/>
                </a:solidFill>
                <a:latin typeface="HelveticaNeueCyr" pitchFamily="50" charset="-52"/>
              </a:defRPr>
            </a:lvl1pPr>
            <a:lvl2pPr marL="457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4989" y="1763713"/>
            <a:ext cx="5597529" cy="4374372"/>
          </a:xfrm>
        </p:spPr>
        <p:txBody>
          <a:bodyPr>
            <a:normAutofit/>
          </a:bodyPr>
          <a:lstStyle>
            <a:lvl1pPr>
              <a:buNone/>
              <a:defRPr sz="2000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Иллюстрация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534989" y="1763713"/>
            <a:ext cx="9526619" cy="4445810"/>
          </a:xfrm>
        </p:spPr>
        <p:txBody>
          <a:bodyPr>
            <a:normAutofit/>
          </a:bodyPr>
          <a:lstStyle>
            <a:lvl1pPr>
              <a:buNone/>
              <a:defRPr sz="2000">
                <a:latin typeface="HelveticaNeueCyr" pitchFamily="50" charset="-52"/>
              </a:defRPr>
            </a:lvl1pPr>
          </a:lstStyle>
          <a:p>
            <a:pPr lvl="0"/>
            <a:r>
              <a:rPr lang="ru-RU" dirty="0" smtClean="0"/>
              <a:t>Таблица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крыв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3209127"/>
            <a:ext cx="4857784" cy="642942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2051" name="Picture 3" descr="D:\Americhip\Pochta Russia\Почта России_12\for power point\открывающи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0" y="-5583"/>
            <a:ext cx="10710796" cy="7566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25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2779" y="179405"/>
            <a:ext cx="8274374" cy="11678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807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2779" y="1695245"/>
            <a:ext cx="5792258" cy="53064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3465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5" baseline="0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367946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очта\Почта России_12\for power point\ЗАКРЫВАЮЩИЙ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3" cy="7561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66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очта\Почта России_12\for power point\разделительный-слайд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02894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чта\Почта России_12\for power point\разделительный-слайд_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3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очта\Почта России_12\for power point\разделительный-слайд_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3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4066383"/>
            <a:ext cx="1428760" cy="150019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32518" y="4495011"/>
            <a:ext cx="4560882" cy="71438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5704684" y="4851407"/>
            <a:ext cx="85725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очта\Почта России_12\for power point\ЗАКРЫВАЮЩИЙ_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3" cy="7561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очта\Почта России_12\for power point\ЗАКРЫВАЮЩИ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02894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00502" y="2499518"/>
            <a:ext cx="3517900" cy="1281113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543972" y="780235"/>
            <a:ext cx="2149428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131000, г. Москва,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 Варшавское шоссе, д.37</a:t>
            </a: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8561410" y="3423441"/>
            <a:ext cx="1857388" cy="49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+7 (495) 956-20-67</a:t>
            </a: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8632848" y="5923771"/>
            <a:ext cx="1857388" cy="495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Cyr" pitchFamily="50" charset="-52"/>
                <a:ea typeface="+mj-ea"/>
                <a:cs typeface="+mj-cs"/>
              </a:rPr>
              <a:t>www.russianpost.ru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Cyr" pitchFamily="50" charset="-52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ткрыв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03758" y="3209127"/>
            <a:ext cx="4857784" cy="642942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pic>
        <p:nvPicPr>
          <p:cNvPr id="2051" name="Picture 3" descr="D:\Americhip\Pochta Russia\Почта России_12\for power point\открывающи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50" y="-5583"/>
            <a:ext cx="10710796" cy="7566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31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. слайд - 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22779" y="179405"/>
            <a:ext cx="8274374" cy="11678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2807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2779" y="1695245"/>
            <a:ext cx="5792258" cy="530644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34650" rtl="0" eaLnBrk="1" fontAlgn="auto" latinLnBrk="0" hangingPunct="1">
              <a:lnSpc>
                <a:spcPts val="3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5" baseline="0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ru-RU" dirty="0" smtClean="0"/>
              <a:t>Раздел 1 …………………….. 2</a:t>
            </a:r>
          </a:p>
          <a:p>
            <a:pPr lvl="0"/>
            <a:r>
              <a:rPr lang="ru-RU" dirty="0" smtClean="0"/>
              <a:t>Раздел 2 …………………….. 6</a:t>
            </a:r>
          </a:p>
          <a:p>
            <a:pPr lvl="0"/>
            <a:r>
              <a:rPr lang="ru-RU" dirty="0" smtClean="0"/>
              <a:t>Раздел 3 …………………….. 8</a:t>
            </a:r>
          </a:p>
          <a:p>
            <a:pPr lvl="0"/>
            <a:r>
              <a:rPr lang="ru-RU" dirty="0" smtClean="0"/>
              <a:t>Раздел 4 …………………… 12</a:t>
            </a:r>
          </a:p>
          <a:p>
            <a:pPr lvl="0"/>
            <a:r>
              <a:rPr lang="ru-RU" dirty="0" smtClean="0"/>
              <a:t>Раздел 5 …………………… 15</a:t>
            </a:r>
          </a:p>
          <a:p>
            <a:pPr lvl="0"/>
            <a:r>
              <a:rPr lang="ru-RU" dirty="0" smtClean="0"/>
              <a:t>Раздел 6 …………………… 18</a:t>
            </a:r>
          </a:p>
        </p:txBody>
      </p:sp>
    </p:spTree>
    <p:extLst>
      <p:ext uri="{BB962C8B-B14F-4D97-AF65-F5344CB8AC3E}">
        <p14:creationId xmlns:p14="http://schemas.microsoft.com/office/powerpoint/2010/main" val="176080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Рабоч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1726" y="0"/>
            <a:ext cx="3830632" cy="1065987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0420" y="2208995"/>
            <a:ext cx="8786874" cy="20717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Cy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18468" y="6709589"/>
            <a:ext cx="2495550" cy="401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HelveticaNeueCyr" pitchFamily="50" charset="-52"/>
              </a:defRPr>
            </a:lvl1pPr>
          </a:lstStyle>
          <a:p>
            <a:r>
              <a:rPr lang="ru-RU" dirty="0" smtClean="0"/>
              <a:t>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3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2628-0381-4ED2-8A65-733BF11D720E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1F96-48D2-46B5-817A-936898526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F5F7-8931-442B-ACB0-5DA80A71F48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18B60-6739-4119-9941-3818FD4FC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merichip\Pochta Russia\Почта России_12\for power point\рабочий-слайд_3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0"/>
            <a:ext cx="10702894" cy="75612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FE2A-A6BF-4957-9DBF-315E382AC8C0}" type="datetime1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E7136-E1DC-48FC-9470-D681C6A413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8" r:id="rId2"/>
    <p:sldLayoutId id="2147483693" r:id="rId3"/>
    <p:sldLayoutId id="2147483706" r:id="rId4"/>
    <p:sldLayoutId id="2147483707" r:id="rId5"/>
    <p:sldLayoutId id="2147483708" r:id="rId6"/>
    <p:sldLayoutId id="2147483709" r:id="rId7"/>
    <p:sldLayoutId id="2147483714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38588" y="3204567"/>
            <a:ext cx="5472608" cy="642942"/>
          </a:xfrm>
        </p:spPr>
        <p:txBody>
          <a:bodyPr>
            <a:noAutofit/>
          </a:bodyPr>
          <a:lstStyle/>
          <a:p>
            <a:r>
              <a:rPr lang="ru-RU" dirty="0" smtClean="0"/>
              <a:t>ПОДПИСНОЕ АГЕНТСТВО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00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44327"/>
            <a:ext cx="10693400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5" y="1216210"/>
            <a:ext cx="6639928" cy="5444741"/>
          </a:xfrm>
          <a:prstGeom prst="rect">
            <a:avLst/>
          </a:prstGeom>
        </p:spPr>
      </p:pic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30607" y="308110"/>
            <a:ext cx="4656053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АДРЕСНАЯ ПОДПИСКА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96805" y="1764407"/>
            <a:ext cx="4248472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dirty="0" smtClean="0">
                <a:solidFill>
                  <a:srgbClr val="0254A0"/>
                </a:solidFill>
              </a:rPr>
              <a:t>Следующим этапом мы сможем предложить вам адресную систему распространения через каталог «Почты России». Запуск пилотного проекта запланирован на 2-ое полугодие 2019 года.</a:t>
            </a:r>
            <a:endParaRPr lang="ru-RU" sz="2400" b="1" dirty="0">
              <a:solidFill>
                <a:srgbClr val="02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1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444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04034"/>
            <a:ext cx="10693400" cy="6493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799" y="4418358"/>
            <a:ext cx="10694199" cy="30821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819289" y="4914542"/>
            <a:ext cx="2000641" cy="25694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826420" y="4931082"/>
            <a:ext cx="1980546" cy="25694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1872445"/>
            <a:ext cx="9667180" cy="18928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418358"/>
            <a:ext cx="10693400" cy="512724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звание 2"/>
          <p:cNvSpPr>
            <a:spLocks noGrp="1"/>
          </p:cNvSpPr>
          <p:nvPr>
            <p:ph type="title"/>
          </p:nvPr>
        </p:nvSpPr>
        <p:spPr>
          <a:xfrm>
            <a:off x="277724" y="164861"/>
            <a:ext cx="8742060" cy="817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РАЗВИТИЯ </a:t>
            </a:r>
            <a:br>
              <a:rPr lang="ru-RU" dirty="0" smtClean="0"/>
            </a:br>
            <a:r>
              <a:rPr lang="ru-RU" dirty="0" smtClean="0"/>
              <a:t>ПОДПИСНОГО АГЕНТСТВА «ПОЧТЫ РОССИИ»</a:t>
            </a:r>
            <a:endParaRPr lang="ru-RU" sz="2400" b="1" dirty="0"/>
          </a:p>
        </p:txBody>
      </p:sp>
      <p:sp>
        <p:nvSpPr>
          <p:cNvPr id="15" name="Shape 600"/>
          <p:cNvSpPr/>
          <p:nvPr/>
        </p:nvSpPr>
        <p:spPr>
          <a:xfrm>
            <a:off x="3512140" y="4947981"/>
            <a:ext cx="7091144" cy="67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800" b="0" dirty="0" smtClean="0">
                <a:solidFill>
                  <a:srgbClr val="8A7066"/>
                </a:solidFill>
              </a:rPr>
              <a:t>108                  497                  652                36,2%</a:t>
            </a:r>
            <a:endParaRPr sz="2800" b="0" dirty="0">
              <a:solidFill>
                <a:srgbClr val="8A7066"/>
              </a:solidFill>
            </a:endParaRPr>
          </a:p>
        </p:txBody>
      </p:sp>
      <p:sp>
        <p:nvSpPr>
          <p:cNvPr id="16" name="Shape 600"/>
          <p:cNvSpPr/>
          <p:nvPr/>
        </p:nvSpPr>
        <p:spPr>
          <a:xfrm>
            <a:off x="3615594" y="5580831"/>
            <a:ext cx="6987689" cy="657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800" b="0" dirty="0" smtClean="0">
                <a:solidFill>
                  <a:srgbClr val="8A7066"/>
                </a:solidFill>
              </a:rPr>
              <a:t>38                   236                  513                28,4% </a:t>
            </a:r>
            <a:endParaRPr sz="2800" b="0" dirty="0">
              <a:solidFill>
                <a:srgbClr val="8A7066"/>
              </a:solidFill>
            </a:endParaRPr>
          </a:p>
        </p:txBody>
      </p:sp>
      <p:sp>
        <p:nvSpPr>
          <p:cNvPr id="17" name="Shape 600"/>
          <p:cNvSpPr/>
          <p:nvPr/>
        </p:nvSpPr>
        <p:spPr>
          <a:xfrm>
            <a:off x="3705827" y="6243082"/>
            <a:ext cx="6897455" cy="65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800" b="0" dirty="0" smtClean="0">
                <a:solidFill>
                  <a:srgbClr val="8A7066"/>
                </a:solidFill>
              </a:rPr>
              <a:t>-                    </a:t>
            </a:r>
            <a:r>
              <a:rPr lang="ru-RU" sz="2800" b="0" dirty="0">
                <a:solidFill>
                  <a:srgbClr val="8A7066"/>
                </a:solidFill>
              </a:rPr>
              <a:t> </a:t>
            </a:r>
            <a:r>
              <a:rPr lang="ru-RU" sz="2800" b="0" dirty="0" smtClean="0">
                <a:solidFill>
                  <a:srgbClr val="8A7066"/>
                </a:solidFill>
              </a:rPr>
              <a:t>266                  644                35,6%   </a:t>
            </a:r>
            <a:endParaRPr sz="2800" b="0" dirty="0">
              <a:solidFill>
                <a:srgbClr val="8A7066"/>
              </a:solidFill>
            </a:endParaRPr>
          </a:p>
        </p:txBody>
      </p:sp>
      <p:sp>
        <p:nvSpPr>
          <p:cNvPr id="33" name="Shape 600"/>
          <p:cNvSpPr/>
          <p:nvPr/>
        </p:nvSpPr>
        <p:spPr>
          <a:xfrm>
            <a:off x="7100562" y="2459183"/>
            <a:ext cx="1362390" cy="48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4200" dirty="0" smtClean="0">
                <a:solidFill>
                  <a:srgbClr val="8A7066"/>
                </a:solidFill>
              </a:rPr>
              <a:t>201</a:t>
            </a:r>
            <a:r>
              <a:rPr lang="ru-RU" sz="4200" dirty="0" smtClean="0">
                <a:solidFill>
                  <a:srgbClr val="8A7066"/>
                </a:solidFill>
              </a:rPr>
              <a:t>8</a:t>
            </a:r>
            <a:endParaRPr sz="4200" dirty="0">
              <a:solidFill>
                <a:srgbClr val="8A7066"/>
              </a:solidFill>
            </a:endParaRPr>
          </a:p>
        </p:txBody>
      </p:sp>
      <p:sp>
        <p:nvSpPr>
          <p:cNvPr id="34" name="Shape 605"/>
          <p:cNvSpPr/>
          <p:nvPr/>
        </p:nvSpPr>
        <p:spPr>
          <a:xfrm>
            <a:off x="4122564" y="1603208"/>
            <a:ext cx="832965" cy="332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97A6B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sz="3200" dirty="0" smtClean="0">
                <a:solidFill>
                  <a:srgbClr val="1F5493"/>
                </a:solidFill>
              </a:rPr>
              <a:t>5</a:t>
            </a:r>
            <a:r>
              <a:rPr sz="2000" dirty="0" smtClean="0">
                <a:solidFill>
                  <a:srgbClr val="1F5493"/>
                </a:solidFill>
              </a:rPr>
              <a:t>%</a:t>
            </a:r>
            <a:endParaRPr sz="2800" dirty="0">
              <a:solidFill>
                <a:srgbClr val="1F5493"/>
              </a:solidFill>
            </a:endParaRPr>
          </a:p>
        </p:txBody>
      </p:sp>
      <p:sp>
        <p:nvSpPr>
          <p:cNvPr id="35" name="Shape 605"/>
          <p:cNvSpPr/>
          <p:nvPr/>
        </p:nvSpPr>
        <p:spPr>
          <a:xfrm>
            <a:off x="5440632" y="1603208"/>
            <a:ext cx="832965" cy="332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97A6B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ru-RU" sz="3200" dirty="0" smtClean="0">
                <a:solidFill>
                  <a:srgbClr val="1F5493"/>
                </a:solidFill>
              </a:rPr>
              <a:t>40</a:t>
            </a:r>
            <a:r>
              <a:rPr sz="1800" dirty="0" smtClean="0">
                <a:solidFill>
                  <a:srgbClr val="1F5493"/>
                </a:solidFill>
              </a:rPr>
              <a:t>%</a:t>
            </a:r>
            <a:endParaRPr sz="1600" dirty="0">
              <a:solidFill>
                <a:srgbClr val="1F5493"/>
              </a:solidFill>
            </a:endParaRPr>
          </a:p>
        </p:txBody>
      </p:sp>
      <p:sp>
        <p:nvSpPr>
          <p:cNvPr id="32" name="Shape 600"/>
          <p:cNvSpPr/>
          <p:nvPr/>
        </p:nvSpPr>
        <p:spPr>
          <a:xfrm>
            <a:off x="2236095" y="2454584"/>
            <a:ext cx="1344507" cy="48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4200" dirty="0" smtClean="0">
                <a:solidFill>
                  <a:srgbClr val="8A7066"/>
                </a:solidFill>
              </a:rPr>
              <a:t>201</a:t>
            </a:r>
            <a:r>
              <a:rPr lang="en-US" sz="4200" dirty="0" smtClean="0">
                <a:solidFill>
                  <a:srgbClr val="8A7066"/>
                </a:solidFill>
              </a:rPr>
              <a:t>6</a:t>
            </a:r>
            <a:endParaRPr sz="4200" dirty="0">
              <a:solidFill>
                <a:srgbClr val="8A7066"/>
              </a:solidFill>
            </a:endParaRPr>
          </a:p>
        </p:txBody>
      </p:sp>
      <p:sp>
        <p:nvSpPr>
          <p:cNvPr id="40" name="Shape 600"/>
          <p:cNvSpPr/>
          <p:nvPr/>
        </p:nvSpPr>
        <p:spPr>
          <a:xfrm>
            <a:off x="268678" y="1116335"/>
            <a:ext cx="7391013" cy="40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lang="ru-RU" sz="2400" dirty="0" smtClean="0">
                <a:solidFill>
                  <a:srgbClr val="1F5493"/>
                </a:solidFill>
              </a:rPr>
              <a:t>Доля ПАПР от текущего рынка подписки (руб.)</a:t>
            </a:r>
            <a:endParaRPr sz="2400" dirty="0">
              <a:solidFill>
                <a:srgbClr val="1F5493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838378" y="4418358"/>
            <a:ext cx="1968588" cy="512724"/>
          </a:xfrm>
          <a:prstGeom prst="rect">
            <a:avLst/>
          </a:pr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3512140" y="1867743"/>
            <a:ext cx="683450" cy="1390274"/>
            <a:chOff x="3512140" y="2030317"/>
            <a:chExt cx="683450" cy="139027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3512140" y="2030317"/>
              <a:ext cx="378785" cy="1390274"/>
            </a:xfrm>
            <a:prstGeom prst="line">
              <a:avLst/>
            </a:prstGeom>
            <a:ln w="22225">
              <a:solidFill>
                <a:srgbClr val="1F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875547" y="2032353"/>
              <a:ext cx="320043" cy="4702"/>
            </a:xfrm>
            <a:prstGeom prst="line">
              <a:avLst/>
            </a:prstGeom>
            <a:ln w="22225">
              <a:solidFill>
                <a:srgbClr val="1F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 flipH="1">
            <a:off x="6178840" y="1818916"/>
            <a:ext cx="768905" cy="1390274"/>
            <a:chOff x="3512140" y="2030317"/>
            <a:chExt cx="683450" cy="1390274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3512140" y="2030317"/>
              <a:ext cx="378785" cy="1390274"/>
            </a:xfrm>
            <a:prstGeom prst="line">
              <a:avLst/>
            </a:prstGeom>
            <a:ln w="22225">
              <a:solidFill>
                <a:srgbClr val="1F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875547" y="2032353"/>
              <a:ext cx="320043" cy="4702"/>
            </a:xfrm>
            <a:prstGeom prst="line">
              <a:avLst/>
            </a:prstGeom>
            <a:ln w="22225">
              <a:solidFill>
                <a:srgbClr val="1F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единительная линия 47"/>
          <p:cNvCxnSpPr/>
          <p:nvPr/>
        </p:nvCxnSpPr>
        <p:spPr>
          <a:xfrm>
            <a:off x="2433" y="5660614"/>
            <a:ext cx="10693400" cy="0"/>
          </a:xfrm>
          <a:prstGeom prst="line">
            <a:avLst/>
          </a:prstGeom>
          <a:ln w="19050">
            <a:solidFill>
              <a:srgbClr val="7F7F7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0" y="6308686"/>
            <a:ext cx="10693400" cy="0"/>
          </a:xfrm>
          <a:prstGeom prst="line">
            <a:avLst/>
          </a:prstGeom>
          <a:ln w="19050">
            <a:solidFill>
              <a:srgbClr val="7F7F7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hape 600"/>
          <p:cNvSpPr/>
          <p:nvPr/>
        </p:nvSpPr>
        <p:spPr>
          <a:xfrm>
            <a:off x="122176" y="3951166"/>
            <a:ext cx="7391013" cy="40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lang="ru-RU" sz="2400" dirty="0" smtClean="0">
                <a:solidFill>
                  <a:srgbClr val="1F5493"/>
                </a:solidFill>
              </a:rPr>
              <a:t>Динамика включения ИД в каталог ПАПР</a:t>
            </a:r>
            <a:endParaRPr sz="2400" dirty="0">
              <a:solidFill>
                <a:srgbClr val="1F5493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818180" y="4414450"/>
            <a:ext cx="2001750" cy="523559"/>
          </a:xfrm>
          <a:prstGeom prst="rect">
            <a:avLst/>
          </a:prstGeom>
          <a:solidFill>
            <a:srgbClr val="A7A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hape 600"/>
          <p:cNvSpPr/>
          <p:nvPr/>
        </p:nvSpPr>
        <p:spPr>
          <a:xfrm>
            <a:off x="120676" y="5139379"/>
            <a:ext cx="2288864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ru-RU" sz="2000" dirty="0" smtClean="0">
                <a:solidFill>
                  <a:srgbClr val="8A7066"/>
                </a:solidFill>
              </a:rPr>
              <a:t>Федеральные ИД</a:t>
            </a:r>
            <a:endParaRPr sz="2000" dirty="0">
              <a:solidFill>
                <a:srgbClr val="8A7066"/>
              </a:solidFill>
            </a:endParaRPr>
          </a:p>
        </p:txBody>
      </p:sp>
      <p:sp>
        <p:nvSpPr>
          <p:cNvPr id="13" name="Shape 600"/>
          <p:cNvSpPr/>
          <p:nvPr/>
        </p:nvSpPr>
        <p:spPr>
          <a:xfrm>
            <a:off x="207047" y="5768454"/>
            <a:ext cx="2213126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ru-RU" sz="2000" dirty="0" smtClean="0">
                <a:solidFill>
                  <a:srgbClr val="8A7066"/>
                </a:solidFill>
              </a:rPr>
              <a:t>Региональные ИД</a:t>
            </a:r>
            <a:endParaRPr sz="2000" dirty="0">
              <a:solidFill>
                <a:srgbClr val="8A7066"/>
              </a:solidFill>
            </a:endParaRPr>
          </a:p>
        </p:txBody>
      </p:sp>
      <p:sp>
        <p:nvSpPr>
          <p:cNvPr id="14" name="Shape 600"/>
          <p:cNvSpPr/>
          <p:nvPr/>
        </p:nvSpPr>
        <p:spPr>
          <a:xfrm>
            <a:off x="392913" y="6437699"/>
            <a:ext cx="2213126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lang="ru-RU" sz="2000" dirty="0" smtClean="0">
                <a:solidFill>
                  <a:srgbClr val="8A7066"/>
                </a:solidFill>
              </a:rPr>
              <a:t>Районные ИД</a:t>
            </a:r>
            <a:endParaRPr sz="2000" dirty="0">
              <a:solidFill>
                <a:srgbClr val="8A7066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-28652" y="6961787"/>
            <a:ext cx="10693400" cy="0"/>
          </a:xfrm>
          <a:prstGeom prst="line">
            <a:avLst/>
          </a:prstGeom>
          <a:ln w="19050">
            <a:solidFill>
              <a:srgbClr val="7F7F7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600"/>
          <p:cNvSpPr/>
          <p:nvPr/>
        </p:nvSpPr>
        <p:spPr>
          <a:xfrm>
            <a:off x="3328154" y="4379476"/>
            <a:ext cx="1883911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sz="3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3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sz="3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Shape 600"/>
          <p:cNvSpPr/>
          <p:nvPr/>
        </p:nvSpPr>
        <p:spPr>
          <a:xfrm>
            <a:off x="5182690" y="4379095"/>
            <a:ext cx="1883911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sz="3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u-RU" sz="3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sz="3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Shape 600"/>
          <p:cNvSpPr/>
          <p:nvPr/>
        </p:nvSpPr>
        <p:spPr>
          <a:xfrm>
            <a:off x="7224388" y="4357424"/>
            <a:ext cx="1883911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sz="3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u-RU" sz="36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sz="3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Shape 600"/>
          <p:cNvSpPr/>
          <p:nvPr/>
        </p:nvSpPr>
        <p:spPr>
          <a:xfrm>
            <a:off x="404854" y="7059546"/>
            <a:ext cx="2213126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lang="ru-RU" sz="2000" dirty="0" smtClean="0">
                <a:solidFill>
                  <a:srgbClr val="8A7066"/>
                </a:solidFill>
              </a:rPr>
              <a:t>ИТОГО</a:t>
            </a:r>
            <a:endParaRPr sz="2000" dirty="0">
              <a:solidFill>
                <a:srgbClr val="8A7066"/>
              </a:solidFill>
            </a:endParaRPr>
          </a:p>
        </p:txBody>
      </p:sp>
      <p:sp>
        <p:nvSpPr>
          <p:cNvPr id="37" name="Shape 600"/>
          <p:cNvSpPr/>
          <p:nvPr/>
        </p:nvSpPr>
        <p:spPr>
          <a:xfrm>
            <a:off x="3542142" y="6859121"/>
            <a:ext cx="5620981" cy="65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800" b="0" dirty="0" smtClean="0">
                <a:solidFill>
                  <a:srgbClr val="8A7066"/>
                </a:solidFill>
              </a:rPr>
              <a:t>146                  999                 1809   </a:t>
            </a:r>
            <a:endParaRPr sz="2800" b="0" dirty="0">
              <a:solidFill>
                <a:srgbClr val="8A7066"/>
              </a:solidFill>
            </a:endParaRPr>
          </a:p>
        </p:txBody>
      </p:sp>
      <p:sp>
        <p:nvSpPr>
          <p:cNvPr id="38" name="Shape 600"/>
          <p:cNvSpPr/>
          <p:nvPr/>
        </p:nvSpPr>
        <p:spPr>
          <a:xfrm>
            <a:off x="9505650" y="4403799"/>
            <a:ext cx="687147" cy="58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r">
              <a:spcBef>
                <a:spcPts val="0"/>
              </a:spcBef>
              <a:defRPr sz="3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algn="l"/>
            <a:r>
              <a:rPr lang="ru-RU" sz="32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sz="32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930" y="1066858"/>
            <a:ext cx="10705329" cy="393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0" y="1260351"/>
            <a:ext cx="8568952" cy="4335405"/>
          </a:xfrm>
          <a:prstGeom prst="rect">
            <a:avLst/>
          </a:prstGeom>
        </p:spPr>
      </p:pic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032936200"/>
              </p:ext>
            </p:extLst>
          </p:nvPr>
        </p:nvGraphicFramePr>
        <p:xfrm>
          <a:off x="0" y="4932759"/>
          <a:ext cx="10693400" cy="239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азвание 2"/>
          <p:cNvSpPr>
            <a:spLocks noGrp="1"/>
          </p:cNvSpPr>
          <p:nvPr>
            <p:ph type="title"/>
          </p:nvPr>
        </p:nvSpPr>
        <p:spPr>
          <a:xfrm>
            <a:off x="294239" y="303026"/>
            <a:ext cx="3108245" cy="453269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 КАТАЛОГА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66380" y="4932759"/>
            <a:ext cx="5896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54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Увеличение объёма каталога «Почта России»</a:t>
            </a:r>
            <a:endParaRPr lang="ru-RU" sz="2000" dirty="0">
              <a:solidFill>
                <a:srgbClr val="0254A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6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929" y="1066858"/>
            <a:ext cx="10693400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928" y="1066858"/>
            <a:ext cx="4089715" cy="3505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34" y="1385425"/>
            <a:ext cx="2160000" cy="2198727"/>
          </a:xfrm>
          <a:prstGeom prst="rect">
            <a:avLst/>
          </a:prstGeom>
          <a:ln w="508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7000">
                  <a:srgbClr val="F5F5F5"/>
                </a:gs>
                <a:gs pos="77000">
                  <a:schemeClr val="bg1">
                    <a:lumMod val="95000"/>
                  </a:schemeClr>
                </a:gs>
                <a:gs pos="36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miter lim="800000"/>
          </a:ln>
          <a:effectLst>
            <a:reflection blurRad="6350" stA="25000" endPos="2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48" y="1382958"/>
            <a:ext cx="2160000" cy="2195039"/>
          </a:xfrm>
          <a:prstGeom prst="rect">
            <a:avLst/>
          </a:prstGeom>
          <a:ln w="508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7000">
                  <a:srgbClr val="F5F5F5"/>
                </a:gs>
                <a:gs pos="77000">
                  <a:schemeClr val="bg1">
                    <a:lumMod val="95000"/>
                  </a:schemeClr>
                </a:gs>
                <a:gs pos="36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reflection blurRad="6350" stA="25000" endPos="2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89" y="1385425"/>
            <a:ext cx="2160000" cy="2192572"/>
          </a:xfrm>
          <a:prstGeom prst="rect">
            <a:avLst/>
          </a:prstGeom>
          <a:ln w="508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7000">
                  <a:srgbClr val="F5F5F5"/>
                </a:gs>
                <a:gs pos="77000">
                  <a:schemeClr val="bg1">
                    <a:lumMod val="95000"/>
                  </a:schemeClr>
                </a:gs>
                <a:gs pos="36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reflection blurRad="6350" stA="25000" endPos="2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95" y="4535499"/>
            <a:ext cx="2332699" cy="1980000"/>
          </a:xfrm>
          <a:prstGeom prst="rect">
            <a:avLst/>
          </a:prstGeom>
          <a:ln w="508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7000">
                  <a:srgbClr val="F5F5F5"/>
                </a:gs>
                <a:gs pos="77000">
                  <a:schemeClr val="bg1">
                    <a:lumMod val="95000"/>
                  </a:schemeClr>
                </a:gs>
                <a:gs pos="36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reflection blurRad="6350" stA="25000" endPos="20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8" y="4549169"/>
            <a:ext cx="2207783" cy="1980000"/>
          </a:xfrm>
          <a:prstGeom prst="rect">
            <a:avLst/>
          </a:prstGeom>
          <a:ln w="508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7000">
                  <a:srgbClr val="F5F5F5"/>
                </a:gs>
                <a:gs pos="77000">
                  <a:schemeClr val="bg1">
                    <a:lumMod val="95000"/>
                  </a:schemeClr>
                </a:gs>
                <a:gs pos="36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reflection blurRad="6350" stA="25000" endPos="20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36" y="4535499"/>
            <a:ext cx="2203287" cy="1980000"/>
          </a:xfrm>
          <a:prstGeom prst="rect">
            <a:avLst/>
          </a:prstGeom>
          <a:ln w="50800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7000">
                  <a:srgbClr val="F5F5F5"/>
                </a:gs>
                <a:gs pos="77000">
                  <a:schemeClr val="bg1">
                    <a:lumMod val="95000"/>
                  </a:schemeClr>
                </a:gs>
                <a:gs pos="36000">
                  <a:schemeClr val="bg1">
                    <a:lumMod val="9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reflection blurRad="6350" stA="25000" endPos="20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" y="4534766"/>
            <a:ext cx="2208461" cy="1980000"/>
          </a:xfrm>
          <a:prstGeom prst="rect">
            <a:avLst/>
          </a:prstGeom>
          <a:noFill/>
          <a:ln w="50800" cap="sq"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8000">
                  <a:srgbClr val="F5F5F5"/>
                </a:gs>
                <a:gs pos="34000">
                  <a:srgbClr val="F4F4F4"/>
                </a:gs>
                <a:gs pos="55000">
                  <a:srgbClr val="F9F9F9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</a:ln>
          <a:effectLst>
            <a:reflection blurRad="6350" stA="25000" endPos="20000" dir="5400000" sy="-100000" algn="bl" rotWithShape="0"/>
          </a:effectLst>
        </p:spPr>
      </p:pic>
      <p:sp>
        <p:nvSpPr>
          <p:cNvPr id="8" name="Название 2"/>
          <p:cNvSpPr>
            <a:spLocks noGrp="1"/>
          </p:cNvSpPr>
          <p:nvPr>
            <p:ph type="title"/>
          </p:nvPr>
        </p:nvSpPr>
        <p:spPr>
          <a:xfrm>
            <a:off x="294239" y="303026"/>
            <a:ext cx="3108245" cy="453269"/>
          </a:xfrm>
        </p:spPr>
        <p:txBody>
          <a:bodyPr>
            <a:normAutofit/>
          </a:bodyPr>
          <a:lstStyle/>
          <a:p>
            <a:r>
              <a:rPr lang="ru-RU" dirty="0" smtClean="0"/>
              <a:t>ФОРМАТ </a:t>
            </a:r>
            <a:r>
              <a:rPr lang="ru-RU" dirty="0"/>
              <a:t>РЕКЛАМЫ</a:t>
            </a:r>
            <a:endParaRPr lang="ru-RU" sz="2400" b="1" dirty="0"/>
          </a:p>
        </p:txBody>
      </p:sp>
      <p:sp>
        <p:nvSpPr>
          <p:cNvPr id="38" name="Shape 596"/>
          <p:cNvSpPr/>
          <p:nvPr/>
        </p:nvSpPr>
        <p:spPr>
          <a:xfrm>
            <a:off x="7715221" y="4012591"/>
            <a:ext cx="187660" cy="187660"/>
          </a:xfrm>
          <a:prstGeom prst="rect">
            <a:avLst/>
          </a:prstGeom>
          <a:solidFill>
            <a:schemeClr val="bg1"/>
          </a:solidFill>
          <a:ln w="215900">
            <a:noFill/>
            <a:miter lim="400000"/>
          </a:ln>
        </p:spPr>
        <p:txBody>
          <a:bodyPr lIns="22278" tIns="22278" rIns="22278" bIns="22278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403"/>
          </a:p>
        </p:txBody>
      </p:sp>
      <p:sp>
        <p:nvSpPr>
          <p:cNvPr id="39" name="Shape 596"/>
          <p:cNvSpPr/>
          <p:nvPr/>
        </p:nvSpPr>
        <p:spPr>
          <a:xfrm>
            <a:off x="6356295" y="4011546"/>
            <a:ext cx="187660" cy="187660"/>
          </a:xfrm>
          <a:prstGeom prst="rect">
            <a:avLst/>
          </a:prstGeom>
          <a:solidFill>
            <a:schemeClr val="bg1"/>
          </a:solidFill>
          <a:ln w="215900">
            <a:noFill/>
            <a:miter lim="400000"/>
          </a:ln>
        </p:spPr>
        <p:txBody>
          <a:bodyPr lIns="22278" tIns="22278" rIns="22278" bIns="22278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403"/>
          </a:p>
        </p:txBody>
      </p:sp>
      <p:sp>
        <p:nvSpPr>
          <p:cNvPr id="57" name="Shape 605"/>
          <p:cNvSpPr/>
          <p:nvPr/>
        </p:nvSpPr>
        <p:spPr>
          <a:xfrm>
            <a:off x="2970104" y="1861047"/>
            <a:ext cx="1002747" cy="40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278" tIns="22278" rIns="22278" bIns="22278">
            <a:noAutofit/>
          </a:bodyPr>
          <a:lstStyle>
            <a:lvl1pPr algn="ctr">
              <a:spcBef>
                <a:spcPts val="0"/>
              </a:spcBef>
              <a:defRPr sz="3900" b="1">
                <a:solidFill>
                  <a:srgbClr val="97A6B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5</a:t>
            </a:r>
            <a:r>
              <a:rPr sz="2000" dirty="0" smtClean="0">
                <a:solidFill>
                  <a:schemeClr val="bg1"/>
                </a:solidFill>
              </a:rPr>
              <a:t>%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3103" y="3749936"/>
            <a:ext cx="2281926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Реклама на обложке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каталога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3563" y="3712112"/>
            <a:ext cx="2142986" cy="52322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Тонировка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издания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теле каталога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1347" y="3718267"/>
            <a:ext cx="2741742" cy="52322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Логотип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(цветной или ч/б)</a:t>
            </a: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теле каталога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над изданием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4051" y="6605888"/>
            <a:ext cx="2582683" cy="52322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Чёрно-белая реклама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перед содержанием 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полосы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3222" y="6592890"/>
            <a:ext cx="2266059" cy="73866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Тонировка и логотип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издания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алфавитном указателе каталога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6365" y="6605888"/>
            <a:ext cx="2383535" cy="73866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Цветная </a:t>
            </a:r>
            <a: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реклама</a:t>
            </a:r>
            <a:br>
              <a:rPr lang="ru-RU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вкладке вначале каталога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3004" y="6586222"/>
            <a:ext cx="2456808" cy="73866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Выделение и логотип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издания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тематическом указателе каталога</a:t>
            </a:r>
          </a:p>
        </p:txBody>
      </p:sp>
    </p:spTree>
    <p:extLst>
      <p:ext uri="{BB962C8B-B14F-4D97-AF65-F5344CB8AC3E}">
        <p14:creationId xmlns:p14="http://schemas.microsoft.com/office/powerpoint/2010/main" val="1761865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1929" y="1066858"/>
            <a:ext cx="10693400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28" y="1692399"/>
            <a:ext cx="3366346" cy="2081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9567" y="1127276"/>
            <a:ext cx="8782577" cy="929926"/>
          </a:xfrm>
        </p:spPr>
        <p:txBody>
          <a:bodyPr>
            <a:normAutofit/>
          </a:bodyPr>
          <a:lstStyle/>
          <a:p>
            <a:r>
              <a:rPr lang="ru-RU" sz="2573" dirty="0"/>
              <a:t>Онлайн подписка на сайте </a:t>
            </a:r>
            <a:r>
              <a:rPr lang="en-US" sz="2573" i="1" dirty="0"/>
              <a:t>podpiska.pochta.ru</a:t>
            </a:r>
            <a:endParaRPr lang="ru-RU" sz="2573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2" y="1717996"/>
            <a:ext cx="3189926" cy="4942955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chemeClr val="bg1">
                <a:lumMod val="50000"/>
                <a:alpha val="80000"/>
              </a:scheme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38" y="4727551"/>
            <a:ext cx="3313728" cy="2045223"/>
          </a:xfrm>
          <a:prstGeom prst="rect">
            <a:avLst/>
          </a:prstGeom>
          <a:ln>
            <a:noFill/>
          </a:ln>
          <a:effectLst>
            <a:outerShdw blurRad="127000" dir="2700000" algn="ctr" rotWithShape="0">
              <a:schemeClr val="bg1">
                <a:lumMod val="50000"/>
                <a:alpha val="90000"/>
              </a:schemeClr>
            </a:outerShdw>
          </a:effectLst>
        </p:spPr>
      </p:pic>
      <p:sp>
        <p:nvSpPr>
          <p:cNvPr id="17" name="Текст 1"/>
          <p:cNvSpPr txBox="1">
            <a:spLocks/>
          </p:cNvSpPr>
          <p:nvPr/>
        </p:nvSpPr>
        <p:spPr>
          <a:xfrm>
            <a:off x="7542873" y="6660951"/>
            <a:ext cx="2579747" cy="5049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b="1" dirty="0">
                <a:solidFill>
                  <a:srgbClr val="0254A0"/>
                </a:solidFill>
              </a:rPr>
              <a:t>E-mail </a:t>
            </a:r>
            <a:r>
              <a:rPr lang="ru-RU" sz="1600" b="1" dirty="0">
                <a:solidFill>
                  <a:srgbClr val="0254A0"/>
                </a:solidFill>
              </a:rPr>
              <a:t>информирование</a:t>
            </a:r>
          </a:p>
          <a:p>
            <a:r>
              <a:rPr lang="ru-RU" sz="1600" b="1" dirty="0" smtClean="0">
                <a:solidFill>
                  <a:srgbClr val="0254A0"/>
                </a:solidFill>
              </a:rPr>
              <a:t>и </a:t>
            </a:r>
            <a:r>
              <a:rPr lang="en-US" sz="1600" b="1" dirty="0" smtClean="0">
                <a:solidFill>
                  <a:srgbClr val="0254A0"/>
                </a:solidFill>
              </a:rPr>
              <a:t>E-mail </a:t>
            </a:r>
            <a:r>
              <a:rPr lang="ru-RU" sz="1600" b="1" dirty="0">
                <a:solidFill>
                  <a:srgbClr val="0254A0"/>
                </a:solidFill>
              </a:rPr>
              <a:t>рассылка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2" y="5344708"/>
            <a:ext cx="2923861" cy="1279712"/>
          </a:xfrm>
          <a:prstGeom prst="rect">
            <a:avLst/>
          </a:prstGeom>
        </p:spPr>
      </p:pic>
      <p:sp>
        <p:nvSpPr>
          <p:cNvPr id="13" name="Текст 1"/>
          <p:cNvSpPr txBox="1">
            <a:spLocks/>
          </p:cNvSpPr>
          <p:nvPr/>
        </p:nvSpPr>
        <p:spPr>
          <a:xfrm>
            <a:off x="7519481" y="3641194"/>
            <a:ext cx="2512150" cy="411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>
                <a:solidFill>
                  <a:srgbClr val="0254A0"/>
                </a:solidFill>
              </a:rPr>
              <a:t>Тематические рубрики</a:t>
            </a:r>
          </a:p>
        </p:txBody>
      </p:sp>
      <p:sp>
        <p:nvSpPr>
          <p:cNvPr id="15" name="Текст 1"/>
          <p:cNvSpPr txBox="1">
            <a:spLocks/>
          </p:cNvSpPr>
          <p:nvPr/>
        </p:nvSpPr>
        <p:spPr>
          <a:xfrm>
            <a:off x="378147" y="6609340"/>
            <a:ext cx="2781591" cy="555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 smtClean="0">
                <a:solidFill>
                  <a:srgbClr val="0254A0"/>
                </a:solidFill>
              </a:rPr>
              <a:t>Новый формат </a:t>
            </a:r>
            <a:br>
              <a:rPr lang="ru-RU" sz="1600" b="1" dirty="0" smtClean="0">
                <a:solidFill>
                  <a:srgbClr val="0254A0"/>
                </a:solidFill>
              </a:rPr>
            </a:br>
            <a:r>
              <a:rPr lang="ru-RU" sz="1600" b="1" dirty="0" smtClean="0">
                <a:solidFill>
                  <a:srgbClr val="0254A0"/>
                </a:solidFill>
              </a:rPr>
              <a:t>баннерной рекламы</a:t>
            </a:r>
            <a:endParaRPr lang="ru-RU" sz="1600" b="1" dirty="0">
              <a:solidFill>
                <a:srgbClr val="0254A0"/>
              </a:solidFill>
            </a:endParaRPr>
          </a:p>
        </p:txBody>
      </p:sp>
      <p:sp>
        <p:nvSpPr>
          <p:cNvPr id="18" name="Название 2"/>
          <p:cNvSpPr txBox="1">
            <a:spLocks/>
          </p:cNvSpPr>
          <p:nvPr/>
        </p:nvSpPr>
        <p:spPr>
          <a:xfrm>
            <a:off x="294239" y="303026"/>
            <a:ext cx="3108245" cy="45326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7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ПОДПИСКА ОНЛАЙН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8741" y="1137431"/>
            <a:ext cx="9852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Совершенствуется ЛК и сайта онлайн подписки</a:t>
            </a:r>
            <a:endParaRPr lang="ru-RU" sz="2000" b="1" dirty="0">
              <a:solidFill>
                <a:srgbClr val="0254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84" y="1692399"/>
            <a:ext cx="3099942" cy="2250703"/>
          </a:xfrm>
          <a:prstGeom prst="rect">
            <a:avLst/>
          </a:prstGeom>
        </p:spPr>
      </p:pic>
      <p:sp>
        <p:nvSpPr>
          <p:cNvPr id="21" name="Текст 1"/>
          <p:cNvSpPr txBox="1">
            <a:spLocks/>
          </p:cNvSpPr>
          <p:nvPr/>
        </p:nvSpPr>
        <p:spPr>
          <a:xfrm>
            <a:off x="3749784" y="3641194"/>
            <a:ext cx="3099942" cy="411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 smtClean="0">
                <a:solidFill>
                  <a:srgbClr val="0254A0"/>
                </a:solidFill>
              </a:rPr>
              <a:t>Модернизация ЛК</a:t>
            </a:r>
            <a:endParaRPr lang="ru-RU" sz="1600" b="1" dirty="0">
              <a:solidFill>
                <a:srgbClr val="0254A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06" y="4298736"/>
            <a:ext cx="2291799" cy="2902851"/>
          </a:xfrm>
          <a:prstGeom prst="rect">
            <a:avLst/>
          </a:prstGeom>
        </p:spPr>
      </p:pic>
      <p:sp>
        <p:nvSpPr>
          <p:cNvPr id="23" name="Текст 1"/>
          <p:cNvSpPr txBox="1">
            <a:spLocks/>
          </p:cNvSpPr>
          <p:nvPr/>
        </p:nvSpPr>
        <p:spPr>
          <a:xfrm>
            <a:off x="3748780" y="6638925"/>
            <a:ext cx="3235242" cy="52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1" dirty="0" smtClean="0">
                <a:solidFill>
                  <a:srgbClr val="0254A0"/>
                </a:solidFill>
              </a:rPr>
              <a:t>Отчет о ходе подписки в режиме реального времени в ЛК</a:t>
            </a:r>
            <a:endParaRPr lang="ru-RU" sz="1600" b="1" dirty="0">
              <a:solidFill>
                <a:srgbClr val="0254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55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16335"/>
            <a:ext cx="1069340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30607" y="308110"/>
            <a:ext cx="4656053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ПО ТАРИФАМ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92" y="1071663"/>
            <a:ext cx="9397658" cy="64811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2" y="1071663"/>
            <a:ext cx="1385408" cy="6481144"/>
          </a:xfrm>
          <a:prstGeom prst="rect">
            <a:avLst/>
          </a:prstGeom>
          <a:solidFill>
            <a:srgbClr val="259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54412" y="2008157"/>
            <a:ext cx="767403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7E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</a:t>
            </a: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7EB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НЕТ!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D7EB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0516" y="1378710"/>
            <a:ext cx="5674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первом полугодии 2018 года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475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37573" y="312130"/>
            <a:ext cx="4656053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ТЕНДЕРНОЕ НАПРАВЛЕНИЕ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1116335"/>
            <a:ext cx="1069340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68788"/>
              </p:ext>
            </p:extLst>
          </p:nvPr>
        </p:nvGraphicFramePr>
        <p:xfrm>
          <a:off x="6275732" y="4787976"/>
          <a:ext cx="3547080" cy="237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729364"/>
              </p:ext>
            </p:extLst>
          </p:nvPr>
        </p:nvGraphicFramePr>
        <p:xfrm>
          <a:off x="6134301" y="2988543"/>
          <a:ext cx="4343400" cy="198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568258"/>
              </p:ext>
            </p:extLst>
          </p:nvPr>
        </p:nvGraphicFramePr>
        <p:xfrm>
          <a:off x="-889535" y="3852639"/>
          <a:ext cx="4945867" cy="330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8" y="2340471"/>
            <a:ext cx="4968552" cy="49685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0596" y="1084881"/>
            <a:ext cx="6219060" cy="160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dirty="0" smtClean="0">
                <a:solidFill>
                  <a:srgbClr val="02339A"/>
                </a:solidFill>
              </a:rPr>
              <a:t>«Почта России» участвует и наращивает обороты </a:t>
            </a:r>
            <a:br>
              <a:rPr lang="ru-RU" sz="2000" b="1" dirty="0" smtClean="0">
                <a:solidFill>
                  <a:srgbClr val="02339A"/>
                </a:solidFill>
              </a:rPr>
            </a:br>
            <a:r>
              <a:rPr lang="ru-RU" sz="2000" b="1" dirty="0" smtClean="0">
                <a:solidFill>
                  <a:srgbClr val="02339A"/>
                </a:solidFill>
              </a:rPr>
              <a:t>по тендерным процедурам.</a:t>
            </a:r>
            <a:r>
              <a:rPr lang="ru-RU" sz="2000" b="1" dirty="0">
                <a:solidFill>
                  <a:srgbClr val="02339A"/>
                </a:solidFill>
              </a:rPr>
              <a:t> </a:t>
            </a:r>
            <a:r>
              <a:rPr lang="ru-RU" sz="2000" b="1" dirty="0" smtClean="0">
                <a:solidFill>
                  <a:srgbClr val="02339A"/>
                </a:solidFill>
              </a:rPr>
              <a:t/>
            </a:r>
            <a:br>
              <a:rPr lang="ru-RU" sz="2000" b="1" dirty="0" smtClean="0">
                <a:solidFill>
                  <a:srgbClr val="02339A"/>
                </a:solidFill>
              </a:rPr>
            </a:br>
            <a:r>
              <a:rPr lang="ru-RU" sz="2000" b="1" dirty="0" smtClean="0">
                <a:solidFill>
                  <a:srgbClr val="02339A"/>
                </a:solidFill>
              </a:rPr>
              <a:t>В планах на 2018 год стоит создание тендерного каталога с номенклатурой 10 000 изданий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" y="1116335"/>
            <a:ext cx="405900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4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825747"/>
            <a:ext cx="10693400" cy="4735516"/>
          </a:xfrm>
          <a:prstGeom prst="rect">
            <a:avLst/>
          </a:prstGeom>
          <a:solidFill>
            <a:srgbClr val="619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56334"/>
            <a:ext cx="10693400" cy="177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330607" y="308110"/>
            <a:ext cx="4656053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РЕДАКЦИОННАЯ ПОДПИСКА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364" y="1108451"/>
            <a:ext cx="1007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хотим быть конкурентно-способными и постоянно расширяем перечень оказываемых услуг. Теперь вы можете собрать редакционную подписку и передать нам на обработку </a:t>
            </a:r>
            <a:r>
              <a:rPr lang="ru-RU" sz="20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доставку.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2-ом полугодии 2017 года данный проект стартовал на электронном портале ПАПР. </a:t>
            </a:r>
            <a:br>
              <a:rPr lang="ru-RU" sz="20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Уже в апреле 2018 года данный функционал доступен через ЛК издателя.</a:t>
            </a:r>
            <a:endParaRPr lang="ru-RU" sz="2000" b="1" dirty="0">
              <a:solidFill>
                <a:srgbClr val="0254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2" y="2825747"/>
            <a:ext cx="9008596" cy="47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2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44327"/>
            <a:ext cx="4050556" cy="6264697"/>
          </a:xfrm>
          <a:prstGeom prst="rect">
            <a:avLst/>
          </a:prstGeom>
          <a:solidFill>
            <a:srgbClr val="1D8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87802" y="1044327"/>
            <a:ext cx="6705597" cy="6264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2937" y="8816935"/>
            <a:ext cx="7023779" cy="406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Мониторинг в режиме реального времени итоги оформленной подписке</a:t>
            </a:r>
          </a:p>
          <a:p>
            <a:r>
              <a:rPr lang="ru-RU" dirty="0"/>
              <a:t>На текущий момент с помощью менеджера, в дальнейшем со стороны ЛК</a:t>
            </a:r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532374" y="290237"/>
            <a:ext cx="2376264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КОНКУРСЫ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10596" y="1410068"/>
            <a:ext cx="567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Дополнительная мотивация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целях увеличения подписных тиражей</a:t>
            </a:r>
            <a:endParaRPr lang="ru-RU" sz="2000" b="1" dirty="0">
              <a:solidFill>
                <a:srgbClr val="0254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8628" y="2556495"/>
            <a:ext cx="5600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для подписчиков и почтальонов </a:t>
            </a:r>
            <a:b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поощрительными призами.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Участие в проведении дней подписчиков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Активное участие в бесплатных декадах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Сувенирная продукция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254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Мини-каталоги</a:t>
            </a:r>
            <a:endParaRPr lang="ru-RU" sz="2000" b="1" dirty="0">
              <a:solidFill>
                <a:srgbClr val="0254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367"/>
            <a:ext cx="398780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8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делите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рывающ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a__x043e__x043c__x043c__x0435__x043d__x0442__x0430__x0440__x0438__x0439_ xmlns="5424c596-bc83-4354-865b-d1551125df06" xsi:nil="true"/>
    <_dlc_DocId xmlns="a2950729-9f65-4c6c-ac14-55f324d67b1e">7M3ACZKCNND2-32-410</_dlc_DocId>
    <_dlc_DocIdUrl xmlns="a2950729-9f65-4c6c-ac14-55f324d67b1e">
      <Url>https://spwa.russianpost.ru/_layouts/15/DocIdRedir.aspx?ID=7M3ACZKCNND2-32-410</Url>
      <Description>7M3ACZKCNND2-32-410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097DDA18DD544DACF36F6D987584FA" ma:contentTypeVersion="1" ma:contentTypeDescription="Создание документа." ma:contentTypeScope="" ma:versionID="94c13679cb61f74b8e35b1c497a8e43d">
  <xsd:schema xmlns:xsd="http://www.w3.org/2001/XMLSchema" xmlns:xs="http://www.w3.org/2001/XMLSchema" xmlns:p="http://schemas.microsoft.com/office/2006/metadata/properties" xmlns:ns2="a2950729-9f65-4c6c-ac14-55f324d67b1e" xmlns:ns3="5424c596-bc83-4354-865b-d1551125df06" targetNamespace="http://schemas.microsoft.com/office/2006/metadata/properties" ma:root="true" ma:fieldsID="c9ae3919950f9d577c6e693b88160444" ns2:_="" ns3:_="">
    <xsd:import namespace="a2950729-9f65-4c6c-ac14-55f324d67b1e"/>
    <xsd:import namespace="5424c596-bc83-4354-865b-d1551125d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a__x043e__x043c__x043c__x0435__x043d__x0442__x0430__x0440__x0438__x043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50729-9f65-4c6c-ac14-55f324d67b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4c596-bc83-4354-865b-d1551125df06" elementFormDefault="qualified">
    <xsd:import namespace="http://schemas.microsoft.com/office/2006/documentManagement/types"/>
    <xsd:import namespace="http://schemas.microsoft.com/office/infopath/2007/PartnerControls"/>
    <xsd:element name="_x041a__x043e__x043c__x043c__x0435__x043d__x0442__x0430__x0440__x0438__x0439_" ma:index="11" nillable="true" ma:displayName="Комментарий" ma:internalName="_x041a__x043e__x043c__x043c__x0435__x043d__x0442__x0430__x0440__x0438__x043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2EA1AF-80DB-4FE4-9B47-D87090E87C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3664FE3-0262-4926-8FCA-5E374760A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C628E-7B9E-45BA-AE97-546F030A3C0E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424c596-bc83-4354-865b-d1551125df06"/>
    <ds:schemaRef ds:uri="http://purl.org/dc/elements/1.1/"/>
    <ds:schemaRef ds:uri="http://schemas.microsoft.com/office/2006/metadata/properties"/>
    <ds:schemaRef ds:uri="http://schemas.microsoft.com/office/infopath/2007/PartnerControls"/>
    <ds:schemaRef ds:uri="a2950729-9f65-4c6c-ac14-55f324d67b1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889BB02D-BBE7-4B68-B6C1-5E6558411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50729-9f65-4c6c-ac14-55f324d67b1e"/>
    <ds:schemaRef ds:uri="5424c596-bc83-4354-865b-d1551125d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21258</TotalTime>
  <Words>322</Words>
  <Application>Microsoft Office PowerPoint</Application>
  <PresentationFormat>Произвольный</PresentationFormat>
  <Paragraphs>78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 Neue</vt:lpstr>
      <vt:lpstr>HelveticaNeueCyr</vt:lpstr>
      <vt:lpstr>Roboto</vt:lpstr>
      <vt:lpstr>Tahoma</vt:lpstr>
      <vt:lpstr>Times New Roman</vt:lpstr>
      <vt:lpstr>Разделительный</vt:lpstr>
      <vt:lpstr>Закрывающий слайд</vt:lpstr>
      <vt:lpstr>Рабочий </vt:lpstr>
      <vt:lpstr>ПОДПИСНОЕ АГЕНТСТВО</vt:lpstr>
      <vt:lpstr>ДИНАМИКА РАЗВИТИЯ  ПОДПИСНОГО АГЕНТСТВА «ПОЧТЫ РОССИИ»</vt:lpstr>
      <vt:lpstr>ФОРМАТ КАТАЛОГА</vt:lpstr>
      <vt:lpstr>ФОРМАТ РЕКЛАМЫ</vt:lpstr>
      <vt:lpstr>Онлайн подписка на сайте podpiska.pochta.ru</vt:lpstr>
      <vt:lpstr>ИНФОРМАЦИЯ ПО ТАРИФАМ</vt:lpstr>
      <vt:lpstr>ТЕНДЕРНОЕ НАПРАВЛЕНИЕ</vt:lpstr>
      <vt:lpstr>РЕДАКЦИОННАЯ ПОДПИСКА</vt:lpstr>
      <vt:lpstr>КОНКУРСЫ</vt:lpstr>
      <vt:lpstr>АДРЕСНАЯ ПОДПИСКА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Разумов Олег Сергеевич</cp:lastModifiedBy>
  <cp:revision>410</cp:revision>
  <cp:lastPrinted>2018-03-23T06:16:04Z</cp:lastPrinted>
  <dcterms:created xsi:type="dcterms:W3CDTF">2015-02-06T13:49:48Z</dcterms:created>
  <dcterms:modified xsi:type="dcterms:W3CDTF">2018-03-26T10:34:50Z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0x01010043097DDA18DD544DACF36F6D987584FA</vt:lpwstr>
  </property>
  <property fmtid="{D5CDD505-2E9C-101B-9397-08002B2CF9AE}" pid="3" name="_dlc_DocIdItemGuid">
    <vt:lpwstr>db1933c1-9002-4e67-8636-c7cf3648e732</vt:lpwstr>
  </property>
</Properties>
</file>