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50" r:id="rId6"/>
    <p:sldMasterId id="2147483660" r:id="rId7"/>
    <p:sldMasterId id="2147483703" r:id="rId8"/>
  </p:sldMasterIdLst>
  <p:sldIdLst>
    <p:sldId id="257" r:id="rId9"/>
    <p:sldId id="282" r:id="rId10"/>
    <p:sldId id="283" r:id="rId11"/>
    <p:sldId id="284" r:id="rId12"/>
    <p:sldId id="278" r:id="rId13"/>
  </p:sldIdLst>
  <p:sldSz cx="9144000" cy="514826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userDrawn="1">
          <p15:clr>
            <a:srgbClr val="A4A3A4"/>
          </p15:clr>
        </p15:guide>
        <p15:guide id="5" pos="3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02" y="630"/>
      </p:cViewPr>
      <p:guideLst>
        <p:guide orient="horz"/>
        <p:guide pos="3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2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2954866" y="2056619"/>
            <a:ext cx="5503333" cy="11035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Arial 36 pt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954865" y="3341659"/>
            <a:ext cx="5503333" cy="108695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dirty="0" smtClean="0"/>
              <a:t>Lorem ipsum dolor sit amet</a:t>
            </a:r>
          </a:p>
          <a:p>
            <a:r>
              <a:rPr lang="ro-RO" dirty="0" smtClean="0"/>
              <a:t>Подзаголовок Arial 24 pt</a:t>
            </a:r>
            <a:endParaRPr lang="ru-RU" dirty="0"/>
          </a:p>
        </p:txBody>
      </p:sp>
      <p:pic>
        <p:nvPicPr>
          <p:cNvPr id="8" name="Изображение 7" descr="half_eagle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2438400" cy="4000500"/>
          </a:xfrm>
          <a:prstGeom prst="rect">
            <a:avLst/>
          </a:prstGeom>
        </p:spPr>
      </p:pic>
      <p:pic>
        <p:nvPicPr>
          <p:cNvPr id="12" name="Изображение 11" descr="russian_post_logotyp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866" y="1016000"/>
            <a:ext cx="4173560" cy="540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 userDrawn="1"/>
        </p:nvSpPr>
        <p:spPr>
          <a:xfrm>
            <a:off x="2954866" y="1757173"/>
            <a:ext cx="4191000" cy="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954867" y="4572000"/>
            <a:ext cx="2701028" cy="31588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20 </a:t>
            </a:r>
            <a:r>
              <a:rPr lang="ru-RU" dirty="0" smtClean="0"/>
              <a:t>апреля 2015 г.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5858772" y="4572000"/>
            <a:ext cx="2701028" cy="31588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Конфиденциально</a:t>
            </a:r>
          </a:p>
        </p:txBody>
      </p:sp>
    </p:spTree>
    <p:extLst>
      <p:ext uri="{BB962C8B-B14F-4D97-AF65-F5344CB8AC3E}">
        <p14:creationId xmlns:p14="http://schemas.microsoft.com/office/powerpoint/2010/main" val="115267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основной текст, заголовки и спис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90500" y="2200334"/>
            <a:ext cx="3238500" cy="256692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</a:t>
            </a:r>
            <a:r>
              <a:rPr lang="ru-RU" dirty="0" err="1" smtClean="0"/>
              <a:t>Arial</a:t>
            </a:r>
            <a:r>
              <a:rPr lang="ru-RU" dirty="0" smtClean="0"/>
              <a:t> 12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</a:t>
            </a:r>
          </a:p>
          <a:p>
            <a:pPr lvl="0"/>
            <a:r>
              <a:rPr lang="ru-RU" dirty="0" smtClean="0"/>
              <a:t>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 Основной текст </a:t>
            </a:r>
            <a:r>
              <a:rPr lang="ru-RU" dirty="0" err="1" smtClean="0"/>
              <a:t>Arial</a:t>
            </a:r>
            <a:r>
              <a:rPr lang="ru-RU" dirty="0" smtClean="0"/>
              <a:t> 12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3619500" y="1154248"/>
            <a:ext cx="3238500" cy="148372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и открывает новые возможности присутствия</a:t>
            </a:r>
            <a:r>
              <a:rPr lang="en-US" dirty="0" smtClean="0"/>
              <a:t> </a:t>
            </a:r>
            <a:r>
              <a:rPr lang="ru-RU" dirty="0" smtClean="0"/>
              <a:t>вашего бизнеса 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half" idx="11" hasCustomPrompt="1"/>
          </p:nvPr>
        </p:nvSpPr>
        <p:spPr>
          <a:xfrm>
            <a:off x="190500" y="1154247"/>
            <a:ext cx="3238500" cy="68674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первого уровня, </a:t>
            </a:r>
            <a:r>
              <a:rPr lang="en-US" dirty="0" smtClean="0"/>
              <a:t>Arial 18 pt</a:t>
            </a:r>
            <a:endParaRPr lang="ru-RU" dirty="0" smtClean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12" hasCustomPrompt="1"/>
          </p:nvPr>
        </p:nvSpPr>
        <p:spPr>
          <a:xfrm>
            <a:off x="190500" y="1842604"/>
            <a:ext cx="3238500" cy="3577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второго уровня</a:t>
            </a:r>
            <a:r>
              <a:rPr lang="en-US" dirty="0" smtClean="0"/>
              <a:t> </a:t>
            </a:r>
            <a:r>
              <a:rPr lang="ru-RU" dirty="0" err="1" smtClean="0"/>
              <a:t>Arial</a:t>
            </a:r>
            <a:r>
              <a:rPr lang="ru-RU" dirty="0" smtClean="0"/>
              <a:t> 14 </a:t>
            </a:r>
            <a:r>
              <a:rPr lang="ru-RU" dirty="0" err="1" smtClean="0"/>
              <a:t>pt</a:t>
            </a:r>
            <a:endParaRPr lang="ru-RU" dirty="0" smtClean="0"/>
          </a:p>
        </p:txBody>
      </p:sp>
      <p:sp>
        <p:nvSpPr>
          <p:cNvPr id="9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3619500" y="3100218"/>
            <a:ext cx="3238500" cy="603791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Первый пункт списка с буллитами</a:t>
            </a:r>
          </a:p>
          <a:p>
            <a:pPr lvl="0"/>
            <a:r>
              <a:rPr lang="ru-RU" dirty="0" smtClean="0"/>
              <a:t>Второй пункт списка с буллитами</a:t>
            </a:r>
          </a:p>
          <a:p>
            <a:pPr lvl="0"/>
            <a:r>
              <a:rPr lang="ru-RU" dirty="0" smtClean="0"/>
              <a:t>Третий пункт списка с буллитами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4" hasCustomPrompt="1"/>
          </p:nvPr>
        </p:nvSpPr>
        <p:spPr>
          <a:xfrm>
            <a:off x="3619500" y="2869097"/>
            <a:ext cx="3238500" cy="2311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Список с буллитами</a:t>
            </a:r>
            <a:endParaRPr lang="en-US" dirty="0" smtClean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5" hasCustomPrompt="1"/>
          </p:nvPr>
        </p:nvSpPr>
        <p:spPr>
          <a:xfrm>
            <a:off x="3619500" y="3996905"/>
            <a:ext cx="3238500" cy="770357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Первый пункт нумерованного списка</a:t>
            </a:r>
          </a:p>
          <a:p>
            <a:pPr lvl="0"/>
            <a:r>
              <a:rPr lang="ru-RU" dirty="0" smtClean="0"/>
              <a:t>Второй пункт нумерованного списка</a:t>
            </a:r>
          </a:p>
          <a:p>
            <a:pPr lvl="0"/>
            <a:r>
              <a:rPr lang="ru-RU" dirty="0" smtClean="0"/>
              <a:t>Третий пункт нумерованного списка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half" idx="16" hasCustomPrompt="1"/>
          </p:nvPr>
        </p:nvSpPr>
        <p:spPr>
          <a:xfrm>
            <a:off x="3619500" y="3765784"/>
            <a:ext cx="3238500" cy="2311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Нумерованный список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4067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основной текст + график/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sz="half" idx="1" hasCustomPrompt="1"/>
          </p:nvPr>
        </p:nvSpPr>
        <p:spPr>
          <a:xfrm>
            <a:off x="190500" y="1154248"/>
            <a:ext cx="3238500" cy="3613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График / таблица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3619500" y="1154247"/>
            <a:ext cx="3238500" cy="36130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</a:t>
            </a:r>
            <a:r>
              <a:rPr lang="ru-RU" dirty="0" err="1" smtClean="0"/>
              <a:t>Arial</a:t>
            </a:r>
            <a:r>
              <a:rPr lang="ru-RU" dirty="0" smtClean="0"/>
              <a:t> 12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</a:t>
            </a:r>
          </a:p>
          <a:p>
            <a:pPr lvl="0"/>
            <a:r>
              <a:rPr lang="ru-RU" dirty="0" smtClean="0"/>
              <a:t>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  <a:p>
            <a:pPr lvl="0"/>
            <a:r>
              <a:rPr lang="ru-RU" dirty="0" smtClean="0"/>
              <a:t>Почта России предлагает юридическим лицам сотрудничество и открывает новые возможности присутствия вашего бизнеса</a:t>
            </a:r>
          </a:p>
          <a:p>
            <a:pPr lvl="0"/>
            <a:r>
              <a:rPr lang="ru-RU" dirty="0" smtClean="0"/>
              <a:t>в каждом населенном пункте России.</a:t>
            </a:r>
          </a:p>
          <a:p>
            <a:pPr lvl="0"/>
            <a:r>
              <a:rPr lang="ru-RU" dirty="0" smtClean="0"/>
              <a:t>Почта России работает для вас.</a:t>
            </a:r>
          </a:p>
        </p:txBody>
      </p:sp>
    </p:spTree>
    <p:extLst>
      <p:ext uri="{BB962C8B-B14F-4D97-AF65-F5344CB8AC3E}">
        <p14:creationId xmlns:p14="http://schemas.microsoft.com/office/powerpoint/2010/main" val="2945201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два фото + примеч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1"/>
          </p:nvPr>
        </p:nvSpPr>
        <p:spPr>
          <a:xfrm>
            <a:off x="190500" y="1154247"/>
            <a:ext cx="3619500" cy="361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2"/>
          </p:nvPr>
        </p:nvSpPr>
        <p:spPr>
          <a:xfrm>
            <a:off x="4000500" y="1154247"/>
            <a:ext cx="3619500" cy="361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8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7810500" y="1154247"/>
            <a:ext cx="1143000" cy="36130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Примечание, подпись </a:t>
            </a:r>
            <a:r>
              <a:rPr lang="ru-RU" dirty="0" err="1" smtClean="0"/>
              <a:t>Arial</a:t>
            </a:r>
            <a:r>
              <a:rPr lang="ru-RU" dirty="0" smtClean="0"/>
              <a:t> 8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 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3920135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два графика + примеч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sz="half" idx="1" hasCustomPrompt="1"/>
          </p:nvPr>
        </p:nvSpPr>
        <p:spPr>
          <a:xfrm>
            <a:off x="190500" y="1154248"/>
            <a:ext cx="3619500" cy="3613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График / таблица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  <p:sp>
        <p:nvSpPr>
          <p:cNvPr id="18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7810500" y="1154247"/>
            <a:ext cx="1143000" cy="36130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Примечание, подпись </a:t>
            </a:r>
            <a:r>
              <a:rPr lang="ru-RU" dirty="0" err="1" smtClean="0"/>
              <a:t>Arial</a:t>
            </a:r>
            <a:r>
              <a:rPr lang="ru-RU" dirty="0" smtClean="0"/>
              <a:t> 8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 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sz="half" idx="13" hasCustomPrompt="1"/>
          </p:nvPr>
        </p:nvSpPr>
        <p:spPr>
          <a:xfrm>
            <a:off x="4000500" y="1154248"/>
            <a:ext cx="3619500" cy="3613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График / таблица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399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большое фото + примеч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1"/>
          </p:nvPr>
        </p:nvSpPr>
        <p:spPr>
          <a:xfrm>
            <a:off x="190500" y="1154247"/>
            <a:ext cx="7429500" cy="361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8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7810500" y="1154247"/>
            <a:ext cx="1143000" cy="36130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Примечание, подпись </a:t>
            </a:r>
            <a:r>
              <a:rPr lang="ru-RU" dirty="0" err="1" smtClean="0"/>
              <a:t>Arial</a:t>
            </a:r>
            <a:r>
              <a:rPr lang="ru-RU" dirty="0" smtClean="0"/>
              <a:t> 8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 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1728823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больш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sz="half" idx="1" hasCustomPrompt="1"/>
          </p:nvPr>
        </p:nvSpPr>
        <p:spPr>
          <a:xfrm>
            <a:off x="190500" y="1154248"/>
            <a:ext cx="8763000" cy="3613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График / таблица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304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большая таблица + примеч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  <p:sp>
        <p:nvSpPr>
          <p:cNvPr id="18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7810500" y="1154247"/>
            <a:ext cx="1143000" cy="36130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Примечание, подпись </a:t>
            </a:r>
            <a:r>
              <a:rPr lang="ru-RU" dirty="0" err="1" smtClean="0"/>
              <a:t>Arial</a:t>
            </a:r>
            <a:r>
              <a:rPr lang="ru-RU" dirty="0" smtClean="0"/>
              <a:t> 8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 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sz="half" idx="1" hasCustomPrompt="1"/>
          </p:nvPr>
        </p:nvSpPr>
        <p:spPr>
          <a:xfrm>
            <a:off x="190500" y="1154248"/>
            <a:ext cx="7429500" cy="3613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График / таблица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566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38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лайд-разделитель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025900" y="2877103"/>
            <a:ext cx="5118100" cy="977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4025900" y="2877103"/>
            <a:ext cx="1110956" cy="9779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232400" y="2877104"/>
            <a:ext cx="3628215" cy="977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Название раздела, </a:t>
            </a:r>
            <a:r>
              <a:rPr lang="ru-RU" dirty="0" err="1" smtClean="0"/>
              <a:t>Arial</a:t>
            </a:r>
            <a:r>
              <a:rPr lang="ru-RU" dirty="0" smtClean="0"/>
              <a:t> 18pt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55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лайд-разделитель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025900" y="2877103"/>
            <a:ext cx="5118100" cy="9779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4025900" y="2877103"/>
            <a:ext cx="1110956" cy="9779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232400" y="2877104"/>
            <a:ext cx="3628215" cy="977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Название раздела, </a:t>
            </a:r>
            <a:r>
              <a:rPr lang="ru-RU" dirty="0" err="1" smtClean="0"/>
              <a:t>Arial</a:t>
            </a:r>
            <a:r>
              <a:rPr lang="ru-RU" dirty="0" smtClean="0"/>
              <a:t> 18pt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45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лайд-разделитель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025900" y="2877103"/>
            <a:ext cx="5118100" cy="9779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4025900" y="2877103"/>
            <a:ext cx="1110956" cy="9779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232400" y="2877104"/>
            <a:ext cx="3628215" cy="977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Название раздела, </a:t>
            </a:r>
            <a:r>
              <a:rPr lang="ru-RU" dirty="0" err="1" smtClean="0"/>
              <a:t>Arial</a:t>
            </a:r>
            <a:r>
              <a:rPr lang="ru-RU" dirty="0" smtClean="0"/>
              <a:t> 18pt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64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лайд-разделитель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025900" y="2877103"/>
            <a:ext cx="5118100" cy="9779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4025900" y="2877103"/>
            <a:ext cx="1110956" cy="9779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232400" y="2877104"/>
            <a:ext cx="3628215" cy="977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Название раздела, </a:t>
            </a:r>
            <a:r>
              <a:rPr lang="ru-RU" dirty="0" err="1" smtClean="0"/>
              <a:t>Arial</a:t>
            </a:r>
            <a:r>
              <a:rPr lang="ru-RU" dirty="0" smtClean="0"/>
              <a:t> 18pt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327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Оглавление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90500" y="1154247"/>
            <a:ext cx="4953000" cy="361301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Раздел 1 …………………….. 2</a:t>
            </a:r>
          </a:p>
          <a:p>
            <a:pPr lvl="0"/>
            <a:r>
              <a:rPr lang="ru-RU" dirty="0" smtClean="0"/>
              <a:t>Раздел 2 …………………….. 6</a:t>
            </a:r>
          </a:p>
          <a:p>
            <a:pPr lvl="0"/>
            <a:r>
              <a:rPr lang="ru-RU" dirty="0" smtClean="0"/>
              <a:t>Раздел 3 …………………….. 8</a:t>
            </a:r>
          </a:p>
          <a:p>
            <a:pPr lvl="0"/>
            <a:r>
              <a:rPr lang="ru-RU" dirty="0" smtClean="0"/>
              <a:t>Раздел 4 …………………… 12</a:t>
            </a:r>
          </a:p>
          <a:p>
            <a:pPr lvl="0"/>
            <a:r>
              <a:rPr lang="ru-RU" dirty="0" smtClean="0"/>
              <a:t>Раздел 5 …………………… 15</a:t>
            </a:r>
          </a:p>
          <a:p>
            <a:pPr lvl="0"/>
            <a:r>
              <a:rPr lang="ru-RU" dirty="0" smtClean="0"/>
              <a:t>Раздел 6 …………………… 18</a:t>
            </a:r>
          </a:p>
        </p:txBody>
      </p:sp>
    </p:spTree>
    <p:extLst>
      <p:ext uri="{BB962C8B-B14F-4D97-AF65-F5344CB8AC3E}">
        <p14:creationId xmlns:p14="http://schemas.microsoft.com/office/powerpoint/2010/main" val="46744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коротк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90500" y="1154248"/>
            <a:ext cx="6667500" cy="36130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Короткий текст </a:t>
            </a:r>
            <a:r>
              <a:rPr lang="ru-RU" dirty="0" err="1" smtClean="0"/>
              <a:t>Arial</a:t>
            </a:r>
            <a:r>
              <a:rPr lang="ru-RU" dirty="0" smtClean="0"/>
              <a:t> 24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 открывает новые возможности присутствия вашего бизнеса в каждом населенном пункте России.</a:t>
            </a:r>
            <a:endParaRPr lang="en-US" dirty="0" smtClean="0"/>
          </a:p>
          <a:p>
            <a:pPr lvl="0"/>
            <a:r>
              <a:rPr lang="ru-RU" dirty="0" smtClean="0"/>
              <a:t>Почта России работает для вас.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09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вводный текст +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90500" y="1154247"/>
            <a:ext cx="4953000" cy="36130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Вводный текст </a:t>
            </a:r>
            <a:r>
              <a:rPr lang="ru-RU" dirty="0" err="1" smtClean="0"/>
              <a:t>Arial</a:t>
            </a:r>
            <a:r>
              <a:rPr lang="ru-RU" dirty="0" smtClean="0"/>
              <a:t> 18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</a:t>
            </a:r>
            <a:endParaRPr lang="en-US" dirty="0" smtClean="0"/>
          </a:p>
          <a:p>
            <a:pPr lvl="0"/>
            <a:r>
              <a:rPr lang="ru-RU" dirty="0" smtClean="0"/>
              <a:t>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  <p:sp>
        <p:nvSpPr>
          <p:cNvPr id="10" name="Рисунок 2"/>
          <p:cNvSpPr>
            <a:spLocks noGrp="1"/>
          </p:cNvSpPr>
          <p:nvPr>
            <p:ph type="pic" idx="1"/>
          </p:nvPr>
        </p:nvSpPr>
        <p:spPr>
          <a:xfrm>
            <a:off x="5321300" y="1154247"/>
            <a:ext cx="3644900" cy="3613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576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0500" y="122152"/>
            <a:ext cx="7075474" cy="795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90500" y="1154247"/>
            <a:ext cx="3238500" cy="36130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</a:t>
            </a:r>
            <a:r>
              <a:rPr lang="ru-RU" dirty="0" err="1" smtClean="0"/>
              <a:t>Arial</a:t>
            </a:r>
            <a:r>
              <a:rPr lang="ru-RU" dirty="0" smtClean="0"/>
              <a:t> 12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</a:t>
            </a:r>
          </a:p>
          <a:p>
            <a:pPr lvl="0"/>
            <a:r>
              <a:rPr lang="ru-RU" dirty="0" smtClean="0"/>
              <a:t>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  <a:p>
            <a:pPr lvl="0"/>
            <a:r>
              <a:rPr lang="ru-RU" dirty="0" smtClean="0"/>
              <a:t>Почта России предлагает юридическим лицам сотрудничество и открывает новые возможности присутствия вашего бизнеса</a:t>
            </a:r>
          </a:p>
          <a:p>
            <a:pPr lvl="0"/>
            <a:r>
              <a:rPr lang="ru-RU" dirty="0" smtClean="0"/>
              <a:t>в каждом населенном пункте России.</a:t>
            </a:r>
          </a:p>
          <a:p>
            <a:pPr lvl="0"/>
            <a:r>
              <a:rPr lang="ru-RU" dirty="0" smtClean="0"/>
              <a:t>Почта России работает для вас.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3619500" y="1154247"/>
            <a:ext cx="3238500" cy="36130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</a:t>
            </a:r>
            <a:r>
              <a:rPr lang="ru-RU" dirty="0" err="1" smtClean="0"/>
              <a:t>Arial</a:t>
            </a:r>
            <a:r>
              <a:rPr lang="ru-RU" dirty="0" smtClean="0"/>
              <a:t> 12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</a:t>
            </a:r>
          </a:p>
          <a:p>
            <a:pPr lvl="0"/>
            <a:r>
              <a:rPr lang="ru-RU" dirty="0" smtClean="0"/>
              <a:t>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  <a:p>
            <a:pPr lvl="0"/>
            <a:r>
              <a:rPr lang="ru-RU" dirty="0" smtClean="0"/>
              <a:t>Почта России предлагает юридическим лицам сотрудничество и открывает новые возможности присутствия вашего бизнеса</a:t>
            </a:r>
          </a:p>
          <a:p>
            <a:pPr lvl="0"/>
            <a:r>
              <a:rPr lang="ru-RU" dirty="0" smtClean="0"/>
              <a:t>в каждом населенном пункте России.</a:t>
            </a:r>
          </a:p>
          <a:p>
            <a:pPr lvl="0"/>
            <a:r>
              <a:rPr lang="ru-RU" dirty="0" smtClean="0"/>
              <a:t>Почта России работает для вас.</a:t>
            </a:r>
          </a:p>
        </p:txBody>
      </p:sp>
    </p:spTree>
    <p:extLst>
      <p:ext uri="{BB962C8B-B14F-4D97-AF65-F5344CB8AC3E}">
        <p14:creationId xmlns:p14="http://schemas.microsoft.com/office/powerpoint/2010/main" val="342029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5148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8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5148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14" name="Изображение 13" descr="half_eagle_whit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2438400" cy="4000500"/>
          </a:xfrm>
          <a:prstGeom prst="rect">
            <a:avLst/>
          </a:prstGeom>
        </p:spPr>
      </p:pic>
      <p:pic>
        <p:nvPicPr>
          <p:cNvPr id="15" name="Изображение 14" descr="russian_post_logo_invert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92" y="152400"/>
            <a:ext cx="126750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9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952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15" name="Изображение 14" descr="russian_post_logo_invert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92" y="152400"/>
            <a:ext cx="126750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7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61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5148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76500" y="3575020"/>
            <a:ext cx="4191000" cy="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Изображение 2" descr="russian_post_logotyp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05" y="3838603"/>
            <a:ext cx="3670190" cy="474870"/>
          </a:xfrm>
          <a:prstGeom prst="rect">
            <a:avLst/>
          </a:prstGeom>
        </p:spPr>
      </p:pic>
      <p:pic>
        <p:nvPicPr>
          <p:cNvPr id="4" name="Изображение 3" descr="eagle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718664"/>
            <a:ext cx="30480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3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954866" y="2056619"/>
            <a:ext cx="5604934" cy="1897010"/>
          </a:xfrm>
        </p:spPr>
        <p:txBody>
          <a:bodyPr/>
          <a:lstStyle/>
          <a:p>
            <a:r>
              <a:rPr lang="ru-RU" sz="2400" b="1" dirty="0"/>
              <a:t>Состав тарифа на услуги </a:t>
            </a:r>
            <a:r>
              <a:rPr lang="ru-RU" sz="2400" b="1" dirty="0" smtClean="0"/>
              <a:t>по</a:t>
            </a:r>
            <a:r>
              <a:rPr lang="en-US" sz="2400" b="1" dirty="0" smtClean="0"/>
              <a:t> </a:t>
            </a:r>
            <a:r>
              <a:rPr lang="ru-RU" sz="2400" b="1" dirty="0" smtClean="0"/>
              <a:t>подписке </a:t>
            </a:r>
            <a:r>
              <a:rPr lang="ru-RU" sz="2400" b="1" dirty="0"/>
              <a:t>и по доставке газет </a:t>
            </a:r>
            <a:r>
              <a:rPr lang="ru-RU" sz="2400" b="1" dirty="0" smtClean="0"/>
              <a:t>и</a:t>
            </a:r>
            <a:r>
              <a:rPr lang="en-US" sz="2400" b="1" dirty="0" smtClean="0"/>
              <a:t> </a:t>
            </a:r>
            <a:r>
              <a:rPr lang="ru-RU" sz="2400" b="1" dirty="0" smtClean="0"/>
              <a:t>журналов</a:t>
            </a:r>
            <a:r>
              <a:rPr lang="ru-RU" sz="2400" b="1" dirty="0"/>
              <a:t>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Март 2018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79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3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3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6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3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8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9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Rpost_ppt_colors">
      <a:dk1>
        <a:srgbClr val="003399"/>
      </a:dk1>
      <a:lt1>
        <a:sysClr val="window" lastClr="FFFFFF"/>
      </a:lt1>
      <a:dk2>
        <a:srgbClr val="262626"/>
      </a:dk2>
      <a:lt2>
        <a:srgbClr val="FFFFFF"/>
      </a:lt2>
      <a:accent1>
        <a:srgbClr val="003399"/>
      </a:accent1>
      <a:accent2>
        <a:srgbClr val="1468AE"/>
      </a:accent2>
      <a:accent3>
        <a:srgbClr val="B1232F"/>
      </a:accent3>
      <a:accent4>
        <a:srgbClr val="BE6529"/>
      </a:accent4>
      <a:accent5>
        <a:srgbClr val="4D657F"/>
      </a:accent5>
      <a:accent6>
        <a:srgbClr val="F4F4F4"/>
      </a:accent6>
      <a:hlink>
        <a:srgbClr val="003399"/>
      </a:hlink>
      <a:folHlink>
        <a:srgbClr val="8046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Слайд-разделитель">
  <a:themeElements>
    <a:clrScheme name="Russian Post colors">
      <a:dk1>
        <a:srgbClr val="003399"/>
      </a:dk1>
      <a:lt1>
        <a:sysClr val="window" lastClr="FFFFFF"/>
      </a:lt1>
      <a:dk2>
        <a:srgbClr val="262626"/>
      </a:dk2>
      <a:lt2>
        <a:srgbClr val="FFFFFF"/>
      </a:lt2>
      <a:accent1>
        <a:srgbClr val="003399"/>
      </a:accent1>
      <a:accent2>
        <a:srgbClr val="1468AE"/>
      </a:accent2>
      <a:accent3>
        <a:srgbClr val="B1232F"/>
      </a:accent3>
      <a:accent4>
        <a:srgbClr val="BE6529"/>
      </a:accent4>
      <a:accent5>
        <a:srgbClr val="4D657F"/>
      </a:accent5>
      <a:accent6>
        <a:srgbClr val="FFFFFF"/>
      </a:accent6>
      <a:hlink>
        <a:srgbClr val="003399"/>
      </a:hlink>
      <a:folHlink>
        <a:srgbClr val="8046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Внутренний слайд">
  <a:themeElements>
    <a:clrScheme name="Russian Post colors">
      <a:dk1>
        <a:srgbClr val="003399"/>
      </a:dk1>
      <a:lt1>
        <a:sysClr val="window" lastClr="FFFFFF"/>
      </a:lt1>
      <a:dk2>
        <a:srgbClr val="262626"/>
      </a:dk2>
      <a:lt2>
        <a:srgbClr val="FFFFFF"/>
      </a:lt2>
      <a:accent1>
        <a:srgbClr val="003399"/>
      </a:accent1>
      <a:accent2>
        <a:srgbClr val="1468AE"/>
      </a:accent2>
      <a:accent3>
        <a:srgbClr val="B1232F"/>
      </a:accent3>
      <a:accent4>
        <a:srgbClr val="BE6529"/>
      </a:accent4>
      <a:accent5>
        <a:srgbClr val="4D657F"/>
      </a:accent5>
      <a:accent6>
        <a:srgbClr val="FFFFFF"/>
      </a:accent6>
      <a:hlink>
        <a:srgbClr val="003399"/>
      </a:hlink>
      <a:folHlink>
        <a:srgbClr val="8046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Финальный слайд 2">
  <a:themeElements>
    <a:clrScheme name="Russian Post colors">
      <a:dk1>
        <a:srgbClr val="003399"/>
      </a:dk1>
      <a:lt1>
        <a:sysClr val="window" lastClr="FFFFFF"/>
      </a:lt1>
      <a:dk2>
        <a:srgbClr val="262626"/>
      </a:dk2>
      <a:lt2>
        <a:srgbClr val="FFFFFF"/>
      </a:lt2>
      <a:accent1>
        <a:srgbClr val="003399"/>
      </a:accent1>
      <a:accent2>
        <a:srgbClr val="1468AE"/>
      </a:accent2>
      <a:accent3>
        <a:srgbClr val="B1232F"/>
      </a:accent3>
      <a:accent4>
        <a:srgbClr val="BE6529"/>
      </a:accent4>
      <a:accent5>
        <a:srgbClr val="4D657F"/>
      </a:accent5>
      <a:accent6>
        <a:srgbClr val="FFFFFF"/>
      </a:accent6>
      <a:hlink>
        <a:srgbClr val="003399"/>
      </a:hlink>
      <a:folHlink>
        <a:srgbClr val="8046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a__x043e__x043c__x043c__x0435__x043d__x0442__x0430__x0440__x0438__x0439_ xmlns="5424c596-bc83-4354-865b-d1551125df06" xsi:nil="true"/>
    <_dlc_DocId xmlns="a2950729-9f65-4c6c-ac14-55f324d67b1e">7M3ACZKCNND2-32-508</_dlc_DocId>
    <_dlc_DocIdUrl xmlns="a2950729-9f65-4c6c-ac14-55f324d67b1e">
      <Url>https://spwa.russianpost.ru/_layouts/15/DocIdRedir.aspx?ID=7M3ACZKCNND2-32-508</Url>
      <Description>7M3ACZKCNND2-32-508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3097DDA18DD544DACF36F6D987584FA" ma:contentTypeVersion="1" ma:contentTypeDescription="Создание документа." ma:contentTypeScope="" ma:versionID="94c13679cb61f74b8e35b1c497a8e43d">
  <xsd:schema xmlns:xsd="http://www.w3.org/2001/XMLSchema" xmlns:xs="http://www.w3.org/2001/XMLSchema" xmlns:p="http://schemas.microsoft.com/office/2006/metadata/properties" xmlns:ns2="a2950729-9f65-4c6c-ac14-55f324d67b1e" xmlns:ns3="5424c596-bc83-4354-865b-d1551125df06" targetNamespace="http://schemas.microsoft.com/office/2006/metadata/properties" ma:root="true" ma:fieldsID="c9ae3919950f9d577c6e693b88160444" ns2:_="" ns3:_="">
    <xsd:import namespace="a2950729-9f65-4c6c-ac14-55f324d67b1e"/>
    <xsd:import namespace="5424c596-bc83-4354-865b-d1551125df0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a__x043e__x043c__x043c__x0435__x043d__x0442__x0430__x0440__x0438__x0439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950729-9f65-4c6c-ac14-55f324d67b1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24c596-bc83-4354-865b-d1551125df06" elementFormDefault="qualified">
    <xsd:import namespace="http://schemas.microsoft.com/office/2006/documentManagement/types"/>
    <xsd:import namespace="http://schemas.microsoft.com/office/infopath/2007/PartnerControls"/>
    <xsd:element name="_x041a__x043e__x043c__x043c__x0435__x043d__x0442__x0430__x0440__x0438__x0439_" ma:index="11" nillable="true" ma:displayName="Комментарий" ma:internalName="_x041a__x043e__x043c__x043c__x0435__x043d__x0442__x0430__x0440__x0438__x0439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7726576-D1E8-4F61-99A7-CB7A47F3F2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168519-833C-4C4E-B615-252C8D7C6BD2}">
  <ds:schemaRefs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5424c596-bc83-4354-865b-d1551125df06"/>
    <ds:schemaRef ds:uri="http://purl.org/dc/elements/1.1/"/>
    <ds:schemaRef ds:uri="a2950729-9f65-4c6c-ac14-55f324d67b1e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66AA6F5-1D7D-4135-A794-4E3FA0FD59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950729-9f65-4c6c-ac14-55f324d67b1e"/>
    <ds:schemaRef ds:uri="5424c596-bc83-4354-865b-d1551125df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CB80391-55A3-4AC8-B923-40B4FDE1317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9</Words>
  <Application>Microsoft Office PowerPoint</Application>
  <PresentationFormat>Произвольный</PresentationFormat>
  <Paragraphs>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Титульный слайд</vt:lpstr>
      <vt:lpstr>Слайд-разделитель</vt:lpstr>
      <vt:lpstr>Внутренний слайд</vt:lpstr>
      <vt:lpstr>Финальный слайд 2</vt:lpstr>
      <vt:lpstr>Состав тарифа на услуги по подписке и по доставке газет и журналов.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-</dc:creator>
  <cp:lastModifiedBy>Верещагин Илья Валерьевич</cp:lastModifiedBy>
  <cp:revision>92</cp:revision>
  <cp:lastPrinted>2018-03-16T13:04:57Z</cp:lastPrinted>
  <dcterms:created xsi:type="dcterms:W3CDTF">2015-04-20T10:22:07Z</dcterms:created>
  <dcterms:modified xsi:type="dcterms:W3CDTF">2018-03-27T06:50:05Z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0x01010043097DDA18DD544DACF36F6D987584FA</vt:lpwstr>
  </property>
  <property fmtid="{D5CDD505-2E9C-101B-9397-08002B2CF9AE}" pid="3" name="_dlc_DocIdItemGuid">
    <vt:lpwstr>a7d8d67d-fe31-41b1-82a9-6cf94fa06537</vt:lpwstr>
  </property>
</Properties>
</file>