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50" r:id="rId6"/>
    <p:sldMasterId id="2147483660" r:id="rId7"/>
    <p:sldMasterId id="2147483703" r:id="rId8"/>
  </p:sldMasterIdLst>
  <p:notesMasterIdLst>
    <p:notesMasterId r:id="rId24"/>
  </p:notesMasterIdLst>
  <p:sldIdLst>
    <p:sldId id="297" r:id="rId9"/>
    <p:sldId id="295" r:id="rId10"/>
    <p:sldId id="294" r:id="rId11"/>
    <p:sldId id="285" r:id="rId12"/>
    <p:sldId id="298" r:id="rId13"/>
    <p:sldId id="287" r:id="rId14"/>
    <p:sldId id="299" r:id="rId15"/>
    <p:sldId id="289" r:id="rId16"/>
    <p:sldId id="301" r:id="rId17"/>
    <p:sldId id="290" r:id="rId18"/>
    <p:sldId id="293" r:id="rId19"/>
    <p:sldId id="291" r:id="rId20"/>
    <p:sldId id="292" r:id="rId21"/>
    <p:sldId id="296" r:id="rId22"/>
    <p:sldId id="300" r:id="rId23"/>
  </p:sldIdLst>
  <p:sldSz cx="9144000" cy="514826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userDrawn="1">
          <p15:clr>
            <a:srgbClr val="A4A3A4"/>
          </p15:clr>
        </p15:guide>
        <p15:guide id="5" pos="3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79B5"/>
    <a:srgbClr val="405468"/>
    <a:srgbClr val="377FBA"/>
    <a:srgbClr val="326EA0"/>
    <a:srgbClr val="DEE4EA"/>
    <a:srgbClr val="C2C0C0"/>
    <a:srgbClr val="FBFBFB"/>
    <a:srgbClr val="AFBDD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19" autoAdjust="0"/>
  </p:normalViewPr>
  <p:slideViewPr>
    <p:cSldViewPr snapToGrid="0" snapToObjects="1">
      <p:cViewPr varScale="1">
        <p:scale>
          <a:sx n="143" d="100"/>
          <a:sy n="143" d="100"/>
        </p:scale>
        <p:origin x="684" y="126"/>
      </p:cViewPr>
      <p:guideLst>
        <p:guide orient="horz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188733483036428E-2"/>
          <c:y val="3.5897908877928195E-2"/>
          <c:w val="0.95416666666666672"/>
          <c:h val="0.81242407081475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>
                <a:tint val="6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5.23277317972214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C4F-4387-90EA-8118BAB4CBC6}"/>
                </c:ext>
              </c:extLst>
            </c:dLbl>
            <c:dLbl>
              <c:idx val="1"/>
              <c:layout>
                <c:manualLayout>
                  <c:x val="2.0833333333332951E-3"/>
                  <c:y val="-2.61382224439976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C4F-4387-90EA-8118BAB4CBC6}"/>
                </c:ext>
              </c:extLst>
            </c:dLbl>
            <c:dLbl>
              <c:idx val="2"/>
              <c:layout>
                <c:manualLayout>
                  <c:x val="-7.638800644811996E-17"/>
                  <c:y val="2.95804791162708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C4F-4387-90EA-8118BAB4CBC6}"/>
                </c:ext>
              </c:extLst>
            </c:dLbl>
            <c:dLbl>
              <c:idx val="3"/>
              <c:layout>
                <c:manualLayout>
                  <c:x val="-3.2634772187019687E-3"/>
                  <c:y val="2.90390214328850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943542015427593E-2"/>
                      <c:h val="0.109195861462869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C4F-4387-90EA-8118BAB4CB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Квартал 1</c:v>
                </c:pt>
                <c:pt idx="1">
                  <c:v>Квартал  2</c:v>
                </c:pt>
                <c:pt idx="2">
                  <c:v>Квартал  3</c:v>
                </c:pt>
                <c:pt idx="3">
                  <c:v>Квартал 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1177</c:v>
                </c:pt>
                <c:pt idx="1">
                  <c:v>2895</c:v>
                </c:pt>
                <c:pt idx="2">
                  <c:v>3153</c:v>
                </c:pt>
                <c:pt idx="3">
                  <c:v>12811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AD-4C4F-842B-B5A023F2C9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91571690350163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C4F-4387-90EA-8118BAB4CBC6}"/>
                </c:ext>
              </c:extLst>
            </c:dLbl>
            <c:dLbl>
              <c:idx val="1"/>
              <c:layout>
                <c:manualLayout>
                  <c:x val="0"/>
                  <c:y val="5.74715071050463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C4F-4387-90EA-8118BAB4CBC6}"/>
                </c:ext>
              </c:extLst>
            </c:dLbl>
            <c:dLbl>
              <c:idx val="2"/>
              <c:layout>
                <c:manualLayout>
                  <c:x val="-7.638800644811996E-17"/>
                  <c:y val="5.74715071050470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C4F-4387-90EA-8118BAB4CBC6}"/>
                </c:ext>
              </c:extLst>
            </c:dLbl>
            <c:dLbl>
              <c:idx val="3"/>
              <c:layout>
                <c:manualLayout>
                  <c:x val="0"/>
                  <c:y val="2.07696428949081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C4F-4387-90EA-8118BAB4CB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377FBA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Квартал 1</c:v>
                </c:pt>
                <c:pt idx="1">
                  <c:v>Квартал  2</c:v>
                </c:pt>
                <c:pt idx="2">
                  <c:v>Квартал  3</c:v>
                </c:pt>
                <c:pt idx="3">
                  <c:v>Квартал 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9429</c:v>
                </c:pt>
                <c:pt idx="1">
                  <c:v>15488</c:v>
                </c:pt>
                <c:pt idx="2">
                  <c:v>10763</c:v>
                </c:pt>
                <c:pt idx="3">
                  <c:v>33186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AD-4C4F-842B-B5A023F2C98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05468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9157169035014983E-3"/>
                </c:manualLayout>
              </c:layout>
              <c:tx>
                <c:rich>
                  <a:bodyPr/>
                  <a:lstStyle/>
                  <a:p>
                    <a:fld id="{A20F1ED2-0F54-451B-952E-AECED46D3642}" type="VALUE">
                      <a:rPr lang="en-US" sz="1000" b="0">
                        <a:solidFill>
                          <a:schemeClr val="tx2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C4F-4387-90EA-8118BAB4CB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Квартал 1</c:v>
                </c:pt>
                <c:pt idx="1">
                  <c:v>Квартал  2</c:v>
                </c:pt>
                <c:pt idx="2">
                  <c:v>Квартал  3</c:v>
                </c:pt>
                <c:pt idx="3">
                  <c:v>Квартал 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17194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AD-4C4F-842B-B5A023F2C98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36154704"/>
        <c:axId val="236155264"/>
      </c:barChart>
      <c:catAx>
        <c:axId val="23615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405468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rgbClr val="405468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155264"/>
        <c:crosses val="autoZero"/>
        <c:auto val="1"/>
        <c:lblAlgn val="ctr"/>
        <c:lblOffset val="100"/>
        <c:noMultiLvlLbl val="0"/>
      </c:catAx>
      <c:valAx>
        <c:axId val="2361552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6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36154704"/>
        <c:crosses val="autoZero"/>
        <c:crossBetween val="between"/>
      </c:valAx>
      <c:spPr>
        <a:noFill/>
        <a:ln>
          <a:solidFill>
            <a:srgbClr val="405468"/>
          </a:solidFill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AFBDD6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377FBA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326EA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34645159809310139"/>
          <c:y val="0.92824119221451218"/>
          <c:w val="0.26564961526944159"/>
          <c:h val="6.5701803031762776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alpha val="6000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EC73C-5CE6-424C-A36A-219EAD3EDF01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DD9EE-C0C7-4A35-B0EC-6C6388E30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407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E850E-DD0D-D346-80ED-60ADA8A77C6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169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5DA82-FB23-4FFB-8921-1004AB0CA24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646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2012?2013?2014</a:t>
            </a:r>
            <a:r>
              <a:rPr lang="en-US" baseline="0" dirty="0" smtClean="0"/>
              <a:t> </a:t>
            </a:r>
            <a:r>
              <a:rPr lang="ru-RU" baseline="0" dirty="0" smtClean="0"/>
              <a:t>года – динамика подписки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5DA82-FB23-4FFB-8921-1004AB0CA24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454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D9EE-C0C7-4A35-B0EC-6C6388E3055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27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D9EE-C0C7-4A35-B0EC-6C6388E3055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238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5758A-CCE6-41C1-B810-257729C2475E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41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D9EE-C0C7-4A35-B0EC-6C6388E3055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939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2012?2013?2014</a:t>
            </a:r>
            <a:r>
              <a:rPr lang="en-US" baseline="0" dirty="0" smtClean="0"/>
              <a:t> </a:t>
            </a:r>
            <a:r>
              <a:rPr lang="ru-RU" baseline="0" dirty="0" smtClean="0"/>
              <a:t>года – динамика подписки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5DA82-FB23-4FFB-8921-1004AB0CA24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879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E850E-DD0D-D346-80ED-60ADA8A77C6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2954866" y="2056619"/>
            <a:ext cx="5503333" cy="11035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Arial 36 pt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954865" y="3341659"/>
            <a:ext cx="5503333" cy="108695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dirty="0" smtClean="0"/>
              <a:t>Lorem ipsum dolor sit amet</a:t>
            </a:r>
          </a:p>
          <a:p>
            <a:r>
              <a:rPr lang="ro-RO" dirty="0" smtClean="0"/>
              <a:t>Подзаголовок Arial 24 pt</a:t>
            </a:r>
            <a:endParaRPr lang="ru-RU" dirty="0"/>
          </a:p>
        </p:txBody>
      </p:sp>
      <p:pic>
        <p:nvPicPr>
          <p:cNvPr id="8" name="Изображение 7" descr="half_eagle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2438400" cy="4000500"/>
          </a:xfrm>
          <a:prstGeom prst="rect">
            <a:avLst/>
          </a:prstGeom>
        </p:spPr>
      </p:pic>
      <p:pic>
        <p:nvPicPr>
          <p:cNvPr id="12" name="Изображение 11" descr="russian_post_logotyp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866" y="1016000"/>
            <a:ext cx="4173560" cy="540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 userDrawn="1"/>
        </p:nvSpPr>
        <p:spPr>
          <a:xfrm>
            <a:off x="2954866" y="1757173"/>
            <a:ext cx="4191000" cy="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954867" y="4572000"/>
            <a:ext cx="2701028" cy="31588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20 </a:t>
            </a:r>
            <a:r>
              <a:rPr lang="ru-RU" dirty="0" smtClean="0"/>
              <a:t>апреля 2015 г.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5858772" y="4572000"/>
            <a:ext cx="2701028" cy="31588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Конфиденциально</a:t>
            </a:r>
          </a:p>
        </p:txBody>
      </p:sp>
    </p:spTree>
    <p:extLst>
      <p:ext uri="{BB962C8B-B14F-4D97-AF65-F5344CB8AC3E}">
        <p14:creationId xmlns:p14="http://schemas.microsoft.com/office/powerpoint/2010/main" val="115267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вводный текст +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90500" y="1154247"/>
            <a:ext cx="4953000" cy="36130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Вводный текст </a:t>
            </a:r>
            <a:r>
              <a:rPr lang="ru-RU" dirty="0" err="1" smtClean="0"/>
              <a:t>Arial</a:t>
            </a:r>
            <a:r>
              <a:rPr lang="ru-RU" dirty="0" smtClean="0"/>
              <a:t> 18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</a:t>
            </a:r>
            <a:endParaRPr lang="en-US" dirty="0" smtClean="0"/>
          </a:p>
          <a:p>
            <a:pPr lvl="0"/>
            <a:r>
              <a:rPr lang="ru-RU" dirty="0" smtClean="0"/>
              <a:t>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  <p:sp>
        <p:nvSpPr>
          <p:cNvPr id="10" name="Рисунок 2"/>
          <p:cNvSpPr>
            <a:spLocks noGrp="1"/>
          </p:cNvSpPr>
          <p:nvPr>
            <p:ph type="pic" idx="1"/>
          </p:nvPr>
        </p:nvSpPr>
        <p:spPr>
          <a:xfrm>
            <a:off x="5321300" y="1154247"/>
            <a:ext cx="3644900" cy="361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763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90500" y="1154247"/>
            <a:ext cx="3238500" cy="36130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</a:t>
            </a:r>
            <a:r>
              <a:rPr lang="ru-RU" dirty="0" err="1" smtClean="0"/>
              <a:t>Arial</a:t>
            </a:r>
            <a:r>
              <a:rPr lang="ru-RU" dirty="0" smtClean="0"/>
              <a:t> 12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</a:t>
            </a:r>
          </a:p>
          <a:p>
            <a:pPr lvl="0"/>
            <a:r>
              <a:rPr lang="ru-RU" dirty="0" smtClean="0"/>
              <a:t>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  <a:p>
            <a:pPr lvl="0"/>
            <a:r>
              <a:rPr lang="ru-RU" dirty="0" smtClean="0"/>
              <a:t>Почта России предлагает юридическим лицам сотрудничество и открывает новые возможности присутствия вашего бизнеса</a:t>
            </a:r>
          </a:p>
          <a:p>
            <a:pPr lvl="0"/>
            <a:r>
              <a:rPr lang="ru-RU" dirty="0" smtClean="0"/>
              <a:t>в каждом населенном пункте России.</a:t>
            </a:r>
          </a:p>
          <a:p>
            <a:pPr lvl="0"/>
            <a:r>
              <a:rPr lang="ru-RU" dirty="0" smtClean="0"/>
              <a:t>Почта России работает для вас.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3619500" y="1154247"/>
            <a:ext cx="3238500" cy="36130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</a:t>
            </a:r>
            <a:r>
              <a:rPr lang="ru-RU" dirty="0" err="1" smtClean="0"/>
              <a:t>Arial</a:t>
            </a:r>
            <a:r>
              <a:rPr lang="ru-RU" dirty="0" smtClean="0"/>
              <a:t> 12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</a:t>
            </a:r>
          </a:p>
          <a:p>
            <a:pPr lvl="0"/>
            <a:r>
              <a:rPr lang="ru-RU" dirty="0" smtClean="0"/>
              <a:t>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  <a:p>
            <a:pPr lvl="0"/>
            <a:r>
              <a:rPr lang="ru-RU" dirty="0" smtClean="0"/>
              <a:t>Почта России предлагает юридическим лицам сотрудничество и открывает новые возможности присутствия вашего бизнеса</a:t>
            </a:r>
          </a:p>
          <a:p>
            <a:pPr lvl="0"/>
            <a:r>
              <a:rPr lang="ru-RU" dirty="0" smtClean="0"/>
              <a:t>в каждом населенном пункте России.</a:t>
            </a:r>
          </a:p>
          <a:p>
            <a:pPr lvl="0"/>
            <a:r>
              <a:rPr lang="ru-RU" dirty="0" smtClean="0"/>
              <a:t>Почта России работает для вас.</a:t>
            </a:r>
          </a:p>
        </p:txBody>
      </p:sp>
    </p:spTree>
    <p:extLst>
      <p:ext uri="{BB962C8B-B14F-4D97-AF65-F5344CB8AC3E}">
        <p14:creationId xmlns:p14="http://schemas.microsoft.com/office/powerpoint/2010/main" val="3420293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основной текст, заголовки и спис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90500" y="2200334"/>
            <a:ext cx="3238500" cy="256692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</a:t>
            </a:r>
            <a:r>
              <a:rPr lang="ru-RU" dirty="0" err="1" smtClean="0"/>
              <a:t>Arial</a:t>
            </a:r>
            <a:r>
              <a:rPr lang="ru-RU" dirty="0" smtClean="0"/>
              <a:t> 12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</a:t>
            </a:r>
          </a:p>
          <a:p>
            <a:pPr lvl="0"/>
            <a:r>
              <a:rPr lang="ru-RU" dirty="0" smtClean="0"/>
              <a:t>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 Основной текст </a:t>
            </a:r>
            <a:r>
              <a:rPr lang="ru-RU" dirty="0" err="1" smtClean="0"/>
              <a:t>Arial</a:t>
            </a:r>
            <a:r>
              <a:rPr lang="ru-RU" dirty="0" smtClean="0"/>
              <a:t> 12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3619500" y="1154248"/>
            <a:ext cx="3238500" cy="148372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и открывает новые возможности присутствия</a:t>
            </a:r>
            <a:r>
              <a:rPr lang="en-US" dirty="0" smtClean="0"/>
              <a:t> </a:t>
            </a:r>
            <a:r>
              <a:rPr lang="ru-RU" dirty="0" smtClean="0"/>
              <a:t>вашего бизнеса 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11" hasCustomPrompt="1"/>
          </p:nvPr>
        </p:nvSpPr>
        <p:spPr>
          <a:xfrm>
            <a:off x="190500" y="1154247"/>
            <a:ext cx="3238500" cy="68674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первого уровня, </a:t>
            </a:r>
            <a:r>
              <a:rPr lang="en-US" dirty="0" smtClean="0"/>
              <a:t>Arial 18 pt</a:t>
            </a:r>
            <a:endParaRPr lang="ru-RU" dirty="0" smtClean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12" hasCustomPrompt="1"/>
          </p:nvPr>
        </p:nvSpPr>
        <p:spPr>
          <a:xfrm>
            <a:off x="190500" y="1842604"/>
            <a:ext cx="3238500" cy="3577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второго уровня</a:t>
            </a:r>
            <a:r>
              <a:rPr lang="en-US" dirty="0" smtClean="0"/>
              <a:t> </a:t>
            </a:r>
            <a:r>
              <a:rPr lang="ru-RU" dirty="0" err="1" smtClean="0"/>
              <a:t>Arial</a:t>
            </a:r>
            <a:r>
              <a:rPr lang="ru-RU" dirty="0" smtClean="0"/>
              <a:t> 14 </a:t>
            </a:r>
            <a:r>
              <a:rPr lang="ru-RU" dirty="0" err="1" smtClean="0"/>
              <a:t>pt</a:t>
            </a:r>
            <a:endParaRPr lang="ru-RU" dirty="0" smtClean="0"/>
          </a:p>
        </p:txBody>
      </p:sp>
      <p:sp>
        <p:nvSpPr>
          <p:cNvPr id="9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3619500" y="3100218"/>
            <a:ext cx="3238500" cy="603791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Первый пункт списка с буллитами</a:t>
            </a:r>
          </a:p>
          <a:p>
            <a:pPr lvl="0"/>
            <a:r>
              <a:rPr lang="ru-RU" dirty="0" smtClean="0"/>
              <a:t>Второй пункт списка с буллитами</a:t>
            </a:r>
          </a:p>
          <a:p>
            <a:pPr lvl="0"/>
            <a:r>
              <a:rPr lang="ru-RU" dirty="0" smtClean="0"/>
              <a:t>Третий пункт списка с буллитами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4" hasCustomPrompt="1"/>
          </p:nvPr>
        </p:nvSpPr>
        <p:spPr>
          <a:xfrm>
            <a:off x="3619500" y="2869097"/>
            <a:ext cx="3238500" cy="2311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Список с буллитами</a:t>
            </a:r>
            <a:endParaRPr lang="en-US" dirty="0" smtClean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5" hasCustomPrompt="1"/>
          </p:nvPr>
        </p:nvSpPr>
        <p:spPr>
          <a:xfrm>
            <a:off x="3619500" y="3996905"/>
            <a:ext cx="3238500" cy="770357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Первый пункт нумерованного списка</a:t>
            </a:r>
          </a:p>
          <a:p>
            <a:pPr lvl="0"/>
            <a:r>
              <a:rPr lang="ru-RU" dirty="0" smtClean="0"/>
              <a:t>Второй пункт нумерованного списка</a:t>
            </a:r>
          </a:p>
          <a:p>
            <a:pPr lvl="0"/>
            <a:r>
              <a:rPr lang="ru-RU" dirty="0" smtClean="0"/>
              <a:t>Третий пункт нумерованного списка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half" idx="16" hasCustomPrompt="1"/>
          </p:nvPr>
        </p:nvSpPr>
        <p:spPr>
          <a:xfrm>
            <a:off x="3619500" y="3765784"/>
            <a:ext cx="3238500" cy="2311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Нумерованный список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4067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основной текст + график/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sz="half" idx="1" hasCustomPrompt="1"/>
          </p:nvPr>
        </p:nvSpPr>
        <p:spPr>
          <a:xfrm>
            <a:off x="190500" y="1154248"/>
            <a:ext cx="3238500" cy="3613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График / таблица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3619500" y="1154247"/>
            <a:ext cx="3238500" cy="36130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</a:t>
            </a:r>
            <a:r>
              <a:rPr lang="ru-RU" dirty="0" err="1" smtClean="0"/>
              <a:t>Arial</a:t>
            </a:r>
            <a:r>
              <a:rPr lang="ru-RU" dirty="0" smtClean="0"/>
              <a:t> 12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</a:t>
            </a:r>
          </a:p>
          <a:p>
            <a:pPr lvl="0"/>
            <a:r>
              <a:rPr lang="ru-RU" dirty="0" smtClean="0"/>
              <a:t>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  <a:p>
            <a:pPr lvl="0"/>
            <a:r>
              <a:rPr lang="ru-RU" dirty="0" smtClean="0"/>
              <a:t>Почта России предлагает юридическим лицам сотрудничество и открывает новые возможности присутствия вашего бизнеса</a:t>
            </a:r>
          </a:p>
          <a:p>
            <a:pPr lvl="0"/>
            <a:r>
              <a:rPr lang="ru-RU" dirty="0" smtClean="0"/>
              <a:t>в каждом населенном пункте России.</a:t>
            </a:r>
          </a:p>
          <a:p>
            <a:pPr lvl="0"/>
            <a:r>
              <a:rPr lang="ru-RU" dirty="0" smtClean="0"/>
              <a:t>Почта России работает для вас.</a:t>
            </a:r>
          </a:p>
        </p:txBody>
      </p:sp>
    </p:spTree>
    <p:extLst>
      <p:ext uri="{BB962C8B-B14F-4D97-AF65-F5344CB8AC3E}">
        <p14:creationId xmlns:p14="http://schemas.microsoft.com/office/powerpoint/2010/main" val="2945201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два фото + примеч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1"/>
          </p:nvPr>
        </p:nvSpPr>
        <p:spPr>
          <a:xfrm>
            <a:off x="190500" y="1154247"/>
            <a:ext cx="3619500" cy="361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2"/>
          </p:nvPr>
        </p:nvSpPr>
        <p:spPr>
          <a:xfrm>
            <a:off x="4000500" y="1154247"/>
            <a:ext cx="3619500" cy="361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8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7810500" y="1154247"/>
            <a:ext cx="1143000" cy="36130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Примечание, подпись </a:t>
            </a:r>
            <a:r>
              <a:rPr lang="ru-RU" dirty="0" err="1" smtClean="0"/>
              <a:t>Arial</a:t>
            </a:r>
            <a:r>
              <a:rPr lang="ru-RU" dirty="0" smtClean="0"/>
              <a:t> 8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 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3920135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два графика + примеч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sz="half" idx="1" hasCustomPrompt="1"/>
          </p:nvPr>
        </p:nvSpPr>
        <p:spPr>
          <a:xfrm>
            <a:off x="190500" y="1154248"/>
            <a:ext cx="3619500" cy="3613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График / таблица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  <p:sp>
        <p:nvSpPr>
          <p:cNvPr id="18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7810500" y="1154247"/>
            <a:ext cx="1143000" cy="36130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Примечание, подпись </a:t>
            </a:r>
            <a:r>
              <a:rPr lang="ru-RU" dirty="0" err="1" smtClean="0"/>
              <a:t>Arial</a:t>
            </a:r>
            <a:r>
              <a:rPr lang="ru-RU" dirty="0" smtClean="0"/>
              <a:t> 8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 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sz="half" idx="13" hasCustomPrompt="1"/>
          </p:nvPr>
        </p:nvSpPr>
        <p:spPr>
          <a:xfrm>
            <a:off x="4000500" y="1154248"/>
            <a:ext cx="3619500" cy="3613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График / таблица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399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большое фото + примеч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1"/>
          </p:nvPr>
        </p:nvSpPr>
        <p:spPr>
          <a:xfrm>
            <a:off x="190500" y="1154247"/>
            <a:ext cx="7429500" cy="361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8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7810500" y="1154247"/>
            <a:ext cx="1143000" cy="36130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Примечание, подпись </a:t>
            </a:r>
            <a:r>
              <a:rPr lang="ru-RU" dirty="0" err="1" smtClean="0"/>
              <a:t>Arial</a:t>
            </a:r>
            <a:r>
              <a:rPr lang="ru-RU" dirty="0" smtClean="0"/>
              <a:t> 8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 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1728823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больш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sz="half" idx="1" hasCustomPrompt="1"/>
          </p:nvPr>
        </p:nvSpPr>
        <p:spPr>
          <a:xfrm>
            <a:off x="190500" y="1154248"/>
            <a:ext cx="8763000" cy="3613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График / таблица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304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большая таблица + примеч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  <p:sp>
        <p:nvSpPr>
          <p:cNvPr id="18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7810500" y="1154247"/>
            <a:ext cx="1143000" cy="36130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Примечание, подпись </a:t>
            </a:r>
            <a:r>
              <a:rPr lang="ru-RU" dirty="0" err="1" smtClean="0"/>
              <a:t>Arial</a:t>
            </a:r>
            <a:r>
              <a:rPr lang="ru-RU" dirty="0" smtClean="0"/>
              <a:t> 8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 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sz="half" idx="1" hasCustomPrompt="1"/>
          </p:nvPr>
        </p:nvSpPr>
        <p:spPr>
          <a:xfrm>
            <a:off x="190500" y="1154248"/>
            <a:ext cx="7429500" cy="3613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График / таблица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566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38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нутр. слайд - 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Оглавление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90500" y="1154247"/>
            <a:ext cx="4953000" cy="361301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Раздел 1 …………………….. 2</a:t>
            </a:r>
          </a:p>
          <a:p>
            <a:pPr lvl="0"/>
            <a:r>
              <a:rPr lang="ru-RU" dirty="0" smtClean="0"/>
              <a:t>Раздел 2 …………………….. 6</a:t>
            </a:r>
          </a:p>
          <a:p>
            <a:pPr lvl="0"/>
            <a:r>
              <a:rPr lang="ru-RU" dirty="0" smtClean="0"/>
              <a:t>Раздел 3 …………………….. 8</a:t>
            </a:r>
          </a:p>
          <a:p>
            <a:pPr lvl="0"/>
            <a:r>
              <a:rPr lang="ru-RU" dirty="0" smtClean="0"/>
              <a:t>Раздел 4 …………………… 12</a:t>
            </a:r>
          </a:p>
          <a:p>
            <a:pPr lvl="0"/>
            <a:r>
              <a:rPr lang="ru-RU" dirty="0" smtClean="0"/>
              <a:t>Раздел 5 …………………… 15</a:t>
            </a:r>
          </a:p>
          <a:p>
            <a:pPr lvl="0"/>
            <a:r>
              <a:rPr lang="ru-RU" dirty="0" smtClean="0"/>
              <a:t>Раздел 6 …………………… 18</a:t>
            </a:r>
          </a:p>
        </p:txBody>
      </p:sp>
    </p:spTree>
    <p:extLst>
      <p:ext uri="{BB962C8B-B14F-4D97-AF65-F5344CB8AC3E}">
        <p14:creationId xmlns:p14="http://schemas.microsoft.com/office/powerpoint/2010/main" val="241906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2" y="1"/>
            <a:ext cx="9144000" cy="5148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716" tIns="36359" rIns="72716" bIns="36359" rtlCol="0" anchor="ctr"/>
          <a:lstStyle/>
          <a:p>
            <a:pPr algn="ctr"/>
            <a:endParaRPr lang="ru-RU" sz="1074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3307318" y="2056622"/>
            <a:ext cx="5150885" cy="11035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864" baseline="0">
                <a:solidFill>
                  <a:srgbClr val="004B9C"/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Arial 36 pt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307317" y="3341661"/>
            <a:ext cx="5150885" cy="108695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buNone/>
              <a:defRPr sz="1910">
                <a:solidFill>
                  <a:srgbClr val="004B9C"/>
                </a:solidFill>
              </a:defRPr>
            </a:lvl1pPr>
            <a:lvl2pPr marL="363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0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4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8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81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45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dirty="0" smtClean="0"/>
              <a:t>Lorem ipsum dolor sit amet</a:t>
            </a:r>
          </a:p>
          <a:p>
            <a:r>
              <a:rPr lang="ro-RO" dirty="0" smtClean="0"/>
              <a:t>Подзаголовок Arial 24 pt</a:t>
            </a:r>
            <a:endParaRPr lang="ru-RU" dirty="0"/>
          </a:p>
        </p:txBody>
      </p:sp>
      <p:sp>
        <p:nvSpPr>
          <p:cNvPr id="21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127849" y="4572000"/>
            <a:ext cx="2528048" cy="31588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1133" baseline="0">
                <a:solidFill>
                  <a:srgbClr val="004B9C"/>
                </a:solidFill>
              </a:defRPr>
            </a:lvl1pPr>
            <a:lvl2pPr marL="363612" indent="0">
              <a:buNone/>
              <a:defRPr sz="955"/>
            </a:lvl2pPr>
            <a:lvl3pPr marL="727223" indent="0">
              <a:buNone/>
              <a:defRPr sz="776"/>
            </a:lvl3pPr>
            <a:lvl4pPr marL="1090835" indent="0">
              <a:buNone/>
              <a:defRPr sz="716"/>
            </a:lvl4pPr>
            <a:lvl5pPr marL="1454447" indent="0">
              <a:buNone/>
              <a:defRPr sz="716"/>
            </a:lvl5pPr>
            <a:lvl6pPr marL="1818059" indent="0">
              <a:buNone/>
              <a:defRPr sz="716"/>
            </a:lvl6pPr>
            <a:lvl7pPr marL="2181671" indent="0">
              <a:buNone/>
              <a:defRPr sz="716"/>
            </a:lvl7pPr>
            <a:lvl8pPr marL="2545283" indent="0">
              <a:buNone/>
              <a:defRPr sz="716"/>
            </a:lvl8pPr>
            <a:lvl9pPr marL="2908895" indent="0">
              <a:buNone/>
              <a:defRPr sz="716"/>
            </a:lvl9pPr>
          </a:lstStyle>
          <a:p>
            <a:pPr lvl="0"/>
            <a:r>
              <a:rPr lang="en-US" dirty="0" smtClean="0"/>
              <a:t>20 </a:t>
            </a:r>
            <a:r>
              <a:rPr lang="ru-RU" dirty="0" smtClean="0"/>
              <a:t>апреля 2015 г.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5858774" y="4572000"/>
            <a:ext cx="2701028" cy="31588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0"/>
              </a:spcBef>
              <a:buNone/>
              <a:defRPr sz="1133" baseline="0">
                <a:solidFill>
                  <a:srgbClr val="004B9C"/>
                </a:solidFill>
              </a:defRPr>
            </a:lvl1pPr>
            <a:lvl2pPr marL="363612" indent="0">
              <a:buNone/>
              <a:defRPr sz="955"/>
            </a:lvl2pPr>
            <a:lvl3pPr marL="727223" indent="0">
              <a:buNone/>
              <a:defRPr sz="776"/>
            </a:lvl3pPr>
            <a:lvl4pPr marL="1090835" indent="0">
              <a:buNone/>
              <a:defRPr sz="716"/>
            </a:lvl4pPr>
            <a:lvl5pPr marL="1454447" indent="0">
              <a:buNone/>
              <a:defRPr sz="716"/>
            </a:lvl5pPr>
            <a:lvl6pPr marL="1818059" indent="0">
              <a:buNone/>
              <a:defRPr sz="716"/>
            </a:lvl6pPr>
            <a:lvl7pPr marL="2181671" indent="0">
              <a:buNone/>
              <a:defRPr sz="716"/>
            </a:lvl7pPr>
            <a:lvl8pPr marL="2545283" indent="0">
              <a:buNone/>
              <a:defRPr sz="716"/>
            </a:lvl8pPr>
            <a:lvl9pPr marL="2908895" indent="0">
              <a:buNone/>
              <a:defRPr sz="716"/>
            </a:lvl9pPr>
          </a:lstStyle>
          <a:p>
            <a:pPr lvl="0"/>
            <a:r>
              <a:rPr lang="ru-RU" dirty="0" smtClean="0"/>
              <a:t>Конфиденциально</a:t>
            </a:r>
          </a:p>
        </p:txBody>
      </p:sp>
    </p:spTree>
    <p:extLst>
      <p:ext uri="{BB962C8B-B14F-4D97-AF65-F5344CB8AC3E}">
        <p14:creationId xmlns:p14="http://schemas.microsoft.com/office/powerpoint/2010/main" val="91065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лайд-разделитель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025900" y="2877103"/>
            <a:ext cx="5118100" cy="977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4025900" y="2877103"/>
            <a:ext cx="1110956" cy="9779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232400" y="2877104"/>
            <a:ext cx="3628215" cy="977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Название раздела, </a:t>
            </a:r>
            <a:r>
              <a:rPr lang="ru-RU" dirty="0" err="1" smtClean="0"/>
              <a:t>Arial</a:t>
            </a:r>
            <a:r>
              <a:rPr lang="ru-RU" dirty="0" smtClean="0"/>
              <a:t> 18pt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55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лайд-разделитель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025900" y="2877103"/>
            <a:ext cx="5118100" cy="9779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4025900" y="2877103"/>
            <a:ext cx="1110956" cy="9779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232400" y="2877104"/>
            <a:ext cx="3628215" cy="977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Название раздела, </a:t>
            </a:r>
            <a:r>
              <a:rPr lang="ru-RU" dirty="0" err="1" smtClean="0"/>
              <a:t>Arial</a:t>
            </a:r>
            <a:r>
              <a:rPr lang="ru-RU" dirty="0" smtClean="0"/>
              <a:t> 18pt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45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лайд-разделитель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025900" y="2877103"/>
            <a:ext cx="5118100" cy="9779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4025900" y="2877103"/>
            <a:ext cx="1110956" cy="9779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232400" y="2877104"/>
            <a:ext cx="3628215" cy="977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Название раздела, </a:t>
            </a:r>
            <a:r>
              <a:rPr lang="ru-RU" dirty="0" err="1" smtClean="0"/>
              <a:t>Arial</a:t>
            </a:r>
            <a:r>
              <a:rPr lang="ru-RU" dirty="0" smtClean="0"/>
              <a:t> 18pt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64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лайд-разделитель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025900" y="2877103"/>
            <a:ext cx="5118100" cy="9779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4025900" y="2877103"/>
            <a:ext cx="1110956" cy="9779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232400" y="2877104"/>
            <a:ext cx="3628215" cy="977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Название раздела, </a:t>
            </a:r>
            <a:r>
              <a:rPr lang="ru-RU" dirty="0" err="1" smtClean="0"/>
              <a:t>Arial</a:t>
            </a:r>
            <a:r>
              <a:rPr lang="ru-RU" dirty="0" smtClean="0"/>
              <a:t> 18pt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327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Оглавление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90500" y="1154247"/>
            <a:ext cx="4953000" cy="361301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Раздел 1 …………………….. 2</a:t>
            </a:r>
          </a:p>
          <a:p>
            <a:pPr lvl="0"/>
            <a:r>
              <a:rPr lang="ru-RU" dirty="0" smtClean="0"/>
              <a:t>Раздел 2 …………………….. 6</a:t>
            </a:r>
          </a:p>
          <a:p>
            <a:pPr lvl="0"/>
            <a:r>
              <a:rPr lang="ru-RU" dirty="0" smtClean="0"/>
              <a:t>Раздел 3 …………………….. 8</a:t>
            </a:r>
          </a:p>
          <a:p>
            <a:pPr lvl="0"/>
            <a:r>
              <a:rPr lang="ru-RU" dirty="0" smtClean="0"/>
              <a:t>Раздел 4 …………………… 12</a:t>
            </a:r>
          </a:p>
          <a:p>
            <a:pPr lvl="0"/>
            <a:r>
              <a:rPr lang="ru-RU" dirty="0" smtClean="0"/>
              <a:t>Раздел 5 …………………… 15</a:t>
            </a:r>
          </a:p>
          <a:p>
            <a:pPr lvl="0"/>
            <a:r>
              <a:rPr lang="ru-RU" dirty="0" smtClean="0"/>
              <a:t>Раздел 6 …………………… 18</a:t>
            </a:r>
          </a:p>
        </p:txBody>
      </p:sp>
    </p:spTree>
    <p:extLst>
      <p:ext uri="{BB962C8B-B14F-4D97-AF65-F5344CB8AC3E}">
        <p14:creationId xmlns:p14="http://schemas.microsoft.com/office/powerpoint/2010/main" val="46744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коротк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90500" y="1154248"/>
            <a:ext cx="6667500" cy="36130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Короткий текст </a:t>
            </a:r>
            <a:r>
              <a:rPr lang="ru-RU" dirty="0" err="1" smtClean="0"/>
              <a:t>Arial</a:t>
            </a:r>
            <a:r>
              <a:rPr lang="ru-RU" dirty="0" smtClean="0"/>
              <a:t> 24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 открывает новые возможности присутствия вашего бизнеса в каждом населенном пункте России.</a:t>
            </a:r>
            <a:endParaRPr lang="en-US" dirty="0" smtClean="0"/>
          </a:p>
          <a:p>
            <a:pPr lvl="0"/>
            <a:r>
              <a:rPr lang="ru-RU" dirty="0" smtClean="0"/>
              <a:t>Почта России работает для вас.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09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5148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8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6" r:id="rId2"/>
    <p:sldLayoutId id="214748370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5148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14" name="Изображение 13" descr="half_eagle_whit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2438400" cy="4000500"/>
          </a:xfrm>
          <a:prstGeom prst="rect">
            <a:avLst/>
          </a:prstGeom>
        </p:spPr>
      </p:pic>
      <p:pic>
        <p:nvPicPr>
          <p:cNvPr id="15" name="Изображение 14" descr="russian_post_logo_invert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92" y="152400"/>
            <a:ext cx="126750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9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952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15" name="Изображение 14" descr="russian_post_logo_invert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92" y="152400"/>
            <a:ext cx="126750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7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61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5148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76500" y="3575020"/>
            <a:ext cx="4191000" cy="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Изображение 2" descr="russian_post_logotyp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05" y="3838603"/>
            <a:ext cx="3670190" cy="474870"/>
          </a:xfrm>
          <a:prstGeom prst="rect">
            <a:avLst/>
          </a:prstGeom>
        </p:spPr>
      </p:pic>
      <p:pic>
        <p:nvPicPr>
          <p:cNvPr id="4" name="Изображение 3" descr="eagle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718664"/>
            <a:ext cx="30480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3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gif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Прямоугольник 201"/>
          <p:cNvSpPr/>
          <p:nvPr/>
        </p:nvSpPr>
        <p:spPr>
          <a:xfrm>
            <a:off x="1049916" y="1759632"/>
            <a:ext cx="7039475" cy="2125253"/>
          </a:xfrm>
          <a:prstGeom prst="rect">
            <a:avLst/>
          </a:prstGeom>
          <a:solidFill>
            <a:srgbClr val="004B9C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5"/>
          </a:p>
        </p:txBody>
      </p:sp>
      <p:pic>
        <p:nvPicPr>
          <p:cNvPr id="105" name="Рисунок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2"/>
            <a:ext cx="9144000" cy="5143499"/>
          </a:xfrm>
          <a:prstGeom prst="rect">
            <a:avLst/>
          </a:prstGeom>
        </p:spPr>
      </p:pic>
      <p:sp>
        <p:nvSpPr>
          <p:cNvPr id="106" name="Прямоугольник 105"/>
          <p:cNvSpPr/>
          <p:nvPr/>
        </p:nvSpPr>
        <p:spPr>
          <a:xfrm>
            <a:off x="0" y="2381"/>
            <a:ext cx="9144000" cy="5143500"/>
          </a:xfrm>
          <a:prstGeom prst="rect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5" name="Группа 4"/>
          <p:cNvGrpSpPr/>
          <p:nvPr/>
        </p:nvGrpSpPr>
        <p:grpSpPr>
          <a:xfrm>
            <a:off x="9595" y="321941"/>
            <a:ext cx="2555012" cy="4461680"/>
            <a:chOff x="-4763" y="701676"/>
            <a:chExt cx="3421063" cy="5640388"/>
          </a:xfrm>
          <a:solidFill>
            <a:schemeClr val="bg1"/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57150" y="2190751"/>
              <a:ext cx="195263" cy="457200"/>
            </a:xfrm>
            <a:custGeom>
              <a:avLst/>
              <a:gdLst>
                <a:gd name="T0" fmla="*/ 3 w 48"/>
                <a:gd name="T1" fmla="*/ 48 h 112"/>
                <a:gd name="T2" fmla="*/ 9 w 48"/>
                <a:gd name="T3" fmla="*/ 78 h 112"/>
                <a:gd name="T4" fmla="*/ 35 w 48"/>
                <a:gd name="T5" fmla="*/ 112 h 112"/>
                <a:gd name="T6" fmla="*/ 47 w 48"/>
                <a:gd name="T7" fmla="*/ 90 h 112"/>
                <a:gd name="T8" fmla="*/ 44 w 48"/>
                <a:gd name="T9" fmla="*/ 57 h 112"/>
                <a:gd name="T10" fmla="*/ 24 w 48"/>
                <a:gd name="T11" fmla="*/ 0 h 112"/>
                <a:gd name="T12" fmla="*/ 3 w 48"/>
                <a:gd name="T13" fmla="*/ 4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12">
                  <a:moveTo>
                    <a:pt x="3" y="48"/>
                  </a:moveTo>
                  <a:cubicBezTo>
                    <a:pt x="0" y="61"/>
                    <a:pt x="3" y="70"/>
                    <a:pt x="9" y="78"/>
                  </a:cubicBezTo>
                  <a:cubicBezTo>
                    <a:pt x="15" y="86"/>
                    <a:pt x="25" y="95"/>
                    <a:pt x="35" y="112"/>
                  </a:cubicBezTo>
                  <a:cubicBezTo>
                    <a:pt x="35" y="112"/>
                    <a:pt x="46" y="98"/>
                    <a:pt x="47" y="90"/>
                  </a:cubicBezTo>
                  <a:cubicBezTo>
                    <a:pt x="48" y="82"/>
                    <a:pt x="46" y="64"/>
                    <a:pt x="44" y="57"/>
                  </a:cubicBezTo>
                  <a:cubicBezTo>
                    <a:pt x="41" y="49"/>
                    <a:pt x="32" y="25"/>
                    <a:pt x="24" y="0"/>
                  </a:cubicBezTo>
                  <a:cubicBezTo>
                    <a:pt x="24" y="0"/>
                    <a:pt x="6" y="34"/>
                    <a:pt x="3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09588" y="3265488"/>
              <a:ext cx="130175" cy="142875"/>
            </a:xfrm>
            <a:custGeom>
              <a:avLst/>
              <a:gdLst>
                <a:gd name="T0" fmla="*/ 32 w 32"/>
                <a:gd name="T1" fmla="*/ 15 h 35"/>
                <a:gd name="T2" fmla="*/ 17 w 32"/>
                <a:gd name="T3" fmla="*/ 0 h 35"/>
                <a:gd name="T4" fmla="*/ 0 w 32"/>
                <a:gd name="T5" fmla="*/ 33 h 35"/>
                <a:gd name="T6" fmla="*/ 15 w 32"/>
                <a:gd name="T7" fmla="*/ 29 h 35"/>
                <a:gd name="T8" fmla="*/ 32 w 32"/>
                <a:gd name="T9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32" y="15"/>
                  </a:moveTo>
                  <a:cubicBezTo>
                    <a:pt x="28" y="12"/>
                    <a:pt x="20" y="4"/>
                    <a:pt x="17" y="0"/>
                  </a:cubicBezTo>
                  <a:cubicBezTo>
                    <a:pt x="17" y="0"/>
                    <a:pt x="3" y="26"/>
                    <a:pt x="0" y="33"/>
                  </a:cubicBezTo>
                  <a:cubicBezTo>
                    <a:pt x="0" y="33"/>
                    <a:pt x="7" y="35"/>
                    <a:pt x="15" y="29"/>
                  </a:cubicBezTo>
                  <a:cubicBezTo>
                    <a:pt x="23" y="24"/>
                    <a:pt x="24" y="22"/>
                    <a:pt x="3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285750" y="3916363"/>
              <a:ext cx="171450" cy="342900"/>
            </a:xfrm>
            <a:custGeom>
              <a:avLst/>
              <a:gdLst>
                <a:gd name="T0" fmla="*/ 17 w 42"/>
                <a:gd name="T1" fmla="*/ 0 h 84"/>
                <a:gd name="T2" fmla="*/ 3 w 42"/>
                <a:gd name="T3" fmla="*/ 43 h 84"/>
                <a:gd name="T4" fmla="*/ 26 w 42"/>
                <a:gd name="T5" fmla="*/ 84 h 84"/>
                <a:gd name="T6" fmla="*/ 40 w 42"/>
                <a:gd name="T7" fmla="*/ 49 h 84"/>
                <a:gd name="T8" fmla="*/ 17 w 42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4">
                  <a:moveTo>
                    <a:pt x="17" y="0"/>
                  </a:moveTo>
                  <a:cubicBezTo>
                    <a:pt x="13" y="6"/>
                    <a:pt x="0" y="29"/>
                    <a:pt x="3" y="43"/>
                  </a:cubicBezTo>
                  <a:cubicBezTo>
                    <a:pt x="7" y="56"/>
                    <a:pt x="21" y="75"/>
                    <a:pt x="26" y="84"/>
                  </a:cubicBezTo>
                  <a:cubicBezTo>
                    <a:pt x="26" y="84"/>
                    <a:pt x="37" y="60"/>
                    <a:pt x="40" y="49"/>
                  </a:cubicBezTo>
                  <a:cubicBezTo>
                    <a:pt x="42" y="39"/>
                    <a:pt x="40" y="21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171450" y="1858963"/>
              <a:ext cx="187325" cy="363538"/>
            </a:xfrm>
            <a:custGeom>
              <a:avLst/>
              <a:gdLst>
                <a:gd name="T0" fmla="*/ 6 w 46"/>
                <a:gd name="T1" fmla="*/ 44 h 89"/>
                <a:gd name="T2" fmla="*/ 12 w 46"/>
                <a:gd name="T3" fmla="*/ 89 h 89"/>
                <a:gd name="T4" fmla="*/ 24 w 46"/>
                <a:gd name="T5" fmla="*/ 49 h 89"/>
                <a:gd name="T6" fmla="*/ 46 w 46"/>
                <a:gd name="T7" fmla="*/ 0 h 89"/>
                <a:gd name="T8" fmla="*/ 6 w 46"/>
                <a:gd name="T9" fmla="*/ 4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89">
                  <a:moveTo>
                    <a:pt x="6" y="44"/>
                  </a:moveTo>
                  <a:cubicBezTo>
                    <a:pt x="0" y="63"/>
                    <a:pt x="12" y="89"/>
                    <a:pt x="12" y="89"/>
                  </a:cubicBezTo>
                  <a:cubicBezTo>
                    <a:pt x="11" y="82"/>
                    <a:pt x="16" y="62"/>
                    <a:pt x="24" y="49"/>
                  </a:cubicBezTo>
                  <a:cubicBezTo>
                    <a:pt x="32" y="36"/>
                    <a:pt x="41" y="18"/>
                    <a:pt x="46" y="0"/>
                  </a:cubicBezTo>
                  <a:cubicBezTo>
                    <a:pt x="23" y="9"/>
                    <a:pt x="10" y="30"/>
                    <a:pt x="6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-4763" y="2079626"/>
              <a:ext cx="111125" cy="323850"/>
            </a:xfrm>
            <a:custGeom>
              <a:avLst/>
              <a:gdLst>
                <a:gd name="T0" fmla="*/ 0 w 27"/>
                <a:gd name="T1" fmla="*/ 0 h 79"/>
                <a:gd name="T2" fmla="*/ 0 w 27"/>
                <a:gd name="T3" fmla="*/ 0 h 79"/>
                <a:gd name="T4" fmla="*/ 0 w 27"/>
                <a:gd name="T5" fmla="*/ 0 h 79"/>
                <a:gd name="T6" fmla="*/ 0 w 27"/>
                <a:gd name="T7" fmla="*/ 79 h 79"/>
                <a:gd name="T8" fmla="*/ 0 w 27"/>
                <a:gd name="T9" fmla="*/ 79 h 79"/>
                <a:gd name="T10" fmla="*/ 25 w 27"/>
                <a:gd name="T11" fmla="*/ 27 h 79"/>
                <a:gd name="T12" fmla="*/ 0 w 27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7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68"/>
                    <a:pt x="27" y="41"/>
                    <a:pt x="25" y="27"/>
                  </a:cubicBezTo>
                  <a:cubicBezTo>
                    <a:pt x="24" y="12"/>
                    <a:pt x="5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71475" y="3589338"/>
              <a:ext cx="174625" cy="388938"/>
            </a:xfrm>
            <a:custGeom>
              <a:avLst/>
              <a:gdLst>
                <a:gd name="T0" fmla="*/ 26 w 43"/>
                <a:gd name="T1" fmla="*/ 0 h 95"/>
                <a:gd name="T2" fmla="*/ 4 w 43"/>
                <a:gd name="T3" fmla="*/ 34 h 95"/>
                <a:gd name="T4" fmla="*/ 6 w 43"/>
                <a:gd name="T5" fmla="*/ 68 h 95"/>
                <a:gd name="T6" fmla="*/ 19 w 43"/>
                <a:gd name="T7" fmla="*/ 95 h 95"/>
                <a:gd name="T8" fmla="*/ 39 w 43"/>
                <a:gd name="T9" fmla="*/ 64 h 95"/>
                <a:gd name="T10" fmla="*/ 39 w 43"/>
                <a:gd name="T11" fmla="*/ 31 h 95"/>
                <a:gd name="T12" fmla="*/ 26 w 43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95">
                  <a:moveTo>
                    <a:pt x="26" y="0"/>
                  </a:moveTo>
                  <a:cubicBezTo>
                    <a:pt x="20" y="12"/>
                    <a:pt x="7" y="24"/>
                    <a:pt x="4" y="34"/>
                  </a:cubicBezTo>
                  <a:cubicBezTo>
                    <a:pt x="1" y="46"/>
                    <a:pt x="0" y="54"/>
                    <a:pt x="6" y="68"/>
                  </a:cubicBezTo>
                  <a:cubicBezTo>
                    <a:pt x="11" y="80"/>
                    <a:pt x="17" y="87"/>
                    <a:pt x="19" y="95"/>
                  </a:cubicBezTo>
                  <a:cubicBezTo>
                    <a:pt x="19" y="95"/>
                    <a:pt x="36" y="73"/>
                    <a:pt x="39" y="64"/>
                  </a:cubicBezTo>
                  <a:cubicBezTo>
                    <a:pt x="42" y="55"/>
                    <a:pt x="43" y="40"/>
                    <a:pt x="39" y="31"/>
                  </a:cubicBezTo>
                  <a:cubicBezTo>
                    <a:pt x="36" y="21"/>
                    <a:pt x="30" y="9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228600" y="2185988"/>
              <a:ext cx="150813" cy="368300"/>
            </a:xfrm>
            <a:custGeom>
              <a:avLst/>
              <a:gdLst>
                <a:gd name="T0" fmla="*/ 36 w 37"/>
                <a:gd name="T1" fmla="*/ 39 h 90"/>
                <a:gd name="T2" fmla="*/ 16 w 37"/>
                <a:gd name="T3" fmla="*/ 0 h 90"/>
                <a:gd name="T4" fmla="*/ 6 w 37"/>
                <a:gd name="T5" fmla="*/ 47 h 90"/>
                <a:gd name="T6" fmla="*/ 31 w 37"/>
                <a:gd name="T7" fmla="*/ 90 h 90"/>
                <a:gd name="T8" fmla="*/ 36 w 37"/>
                <a:gd name="T9" fmla="*/ 3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0">
                  <a:moveTo>
                    <a:pt x="36" y="39"/>
                  </a:moveTo>
                  <a:cubicBezTo>
                    <a:pt x="34" y="17"/>
                    <a:pt x="26" y="8"/>
                    <a:pt x="16" y="0"/>
                  </a:cubicBezTo>
                  <a:cubicBezTo>
                    <a:pt x="12" y="10"/>
                    <a:pt x="0" y="28"/>
                    <a:pt x="6" y="47"/>
                  </a:cubicBezTo>
                  <a:cubicBezTo>
                    <a:pt x="11" y="66"/>
                    <a:pt x="23" y="74"/>
                    <a:pt x="31" y="90"/>
                  </a:cubicBezTo>
                  <a:cubicBezTo>
                    <a:pt x="31" y="90"/>
                    <a:pt x="37" y="61"/>
                    <a:pt x="36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419100" y="4349751"/>
              <a:ext cx="290513" cy="220663"/>
            </a:xfrm>
            <a:custGeom>
              <a:avLst/>
              <a:gdLst>
                <a:gd name="T0" fmla="*/ 71 w 71"/>
                <a:gd name="T1" fmla="*/ 54 h 54"/>
                <a:gd name="T2" fmla="*/ 43 w 71"/>
                <a:gd name="T3" fmla="*/ 24 h 54"/>
                <a:gd name="T4" fmla="*/ 7 w 71"/>
                <a:gd name="T5" fmla="*/ 0 h 54"/>
                <a:gd name="T6" fmla="*/ 0 w 71"/>
                <a:gd name="T7" fmla="*/ 27 h 54"/>
                <a:gd name="T8" fmla="*/ 35 w 71"/>
                <a:gd name="T9" fmla="*/ 44 h 54"/>
                <a:gd name="T10" fmla="*/ 71 w 71"/>
                <a:gd name="T1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54">
                  <a:moveTo>
                    <a:pt x="71" y="54"/>
                  </a:moveTo>
                  <a:cubicBezTo>
                    <a:pt x="67" y="48"/>
                    <a:pt x="51" y="30"/>
                    <a:pt x="43" y="24"/>
                  </a:cubicBezTo>
                  <a:cubicBezTo>
                    <a:pt x="34" y="17"/>
                    <a:pt x="7" y="0"/>
                    <a:pt x="7" y="0"/>
                  </a:cubicBezTo>
                  <a:cubicBezTo>
                    <a:pt x="9" y="14"/>
                    <a:pt x="3" y="22"/>
                    <a:pt x="0" y="27"/>
                  </a:cubicBezTo>
                  <a:cubicBezTo>
                    <a:pt x="6" y="30"/>
                    <a:pt x="18" y="38"/>
                    <a:pt x="35" y="44"/>
                  </a:cubicBezTo>
                  <a:cubicBezTo>
                    <a:pt x="51" y="49"/>
                    <a:pt x="71" y="54"/>
                    <a:pt x="7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392113" y="2959101"/>
              <a:ext cx="174625" cy="409575"/>
            </a:xfrm>
            <a:custGeom>
              <a:avLst/>
              <a:gdLst>
                <a:gd name="T0" fmla="*/ 16 w 43"/>
                <a:gd name="T1" fmla="*/ 0 h 100"/>
                <a:gd name="T2" fmla="*/ 0 w 43"/>
                <a:gd name="T3" fmla="*/ 29 h 100"/>
                <a:gd name="T4" fmla="*/ 3 w 43"/>
                <a:gd name="T5" fmla="*/ 62 h 100"/>
                <a:gd name="T6" fmla="*/ 24 w 43"/>
                <a:gd name="T7" fmla="*/ 100 h 100"/>
                <a:gd name="T8" fmla="*/ 42 w 43"/>
                <a:gd name="T9" fmla="*/ 53 h 100"/>
                <a:gd name="T10" fmla="*/ 41 w 43"/>
                <a:gd name="T11" fmla="*/ 23 h 100"/>
                <a:gd name="T12" fmla="*/ 16 w 43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00">
                  <a:moveTo>
                    <a:pt x="16" y="0"/>
                  </a:moveTo>
                  <a:cubicBezTo>
                    <a:pt x="11" y="12"/>
                    <a:pt x="0" y="29"/>
                    <a:pt x="0" y="29"/>
                  </a:cubicBezTo>
                  <a:cubicBezTo>
                    <a:pt x="1" y="35"/>
                    <a:pt x="1" y="47"/>
                    <a:pt x="3" y="62"/>
                  </a:cubicBezTo>
                  <a:cubicBezTo>
                    <a:pt x="5" y="76"/>
                    <a:pt x="24" y="100"/>
                    <a:pt x="24" y="100"/>
                  </a:cubicBezTo>
                  <a:cubicBezTo>
                    <a:pt x="28" y="87"/>
                    <a:pt x="39" y="70"/>
                    <a:pt x="42" y="53"/>
                  </a:cubicBezTo>
                  <a:cubicBezTo>
                    <a:pt x="43" y="41"/>
                    <a:pt x="41" y="23"/>
                    <a:pt x="41" y="23"/>
                  </a:cubicBezTo>
                  <a:cubicBezTo>
                    <a:pt x="33" y="20"/>
                    <a:pt x="23" y="8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241300" y="2582863"/>
              <a:ext cx="187325" cy="446088"/>
            </a:xfrm>
            <a:custGeom>
              <a:avLst/>
              <a:gdLst>
                <a:gd name="T0" fmla="*/ 11 w 46"/>
                <a:gd name="T1" fmla="*/ 0 h 109"/>
                <a:gd name="T2" fmla="*/ 1 w 46"/>
                <a:gd name="T3" fmla="*/ 26 h 109"/>
                <a:gd name="T4" fmla="*/ 8 w 46"/>
                <a:gd name="T5" fmla="*/ 59 h 109"/>
                <a:gd name="T6" fmla="*/ 31 w 46"/>
                <a:gd name="T7" fmla="*/ 109 h 109"/>
                <a:gd name="T8" fmla="*/ 46 w 46"/>
                <a:gd name="T9" fmla="*/ 83 h 109"/>
                <a:gd name="T10" fmla="*/ 24 w 46"/>
                <a:gd name="T11" fmla="*/ 47 h 109"/>
                <a:gd name="T12" fmla="*/ 11 w 46"/>
                <a:gd name="T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09">
                  <a:moveTo>
                    <a:pt x="11" y="0"/>
                  </a:moveTo>
                  <a:cubicBezTo>
                    <a:pt x="7" y="4"/>
                    <a:pt x="2" y="15"/>
                    <a:pt x="1" y="26"/>
                  </a:cubicBezTo>
                  <a:cubicBezTo>
                    <a:pt x="0" y="36"/>
                    <a:pt x="2" y="44"/>
                    <a:pt x="8" y="59"/>
                  </a:cubicBezTo>
                  <a:cubicBezTo>
                    <a:pt x="15" y="79"/>
                    <a:pt x="26" y="100"/>
                    <a:pt x="31" y="109"/>
                  </a:cubicBezTo>
                  <a:cubicBezTo>
                    <a:pt x="31" y="109"/>
                    <a:pt x="41" y="95"/>
                    <a:pt x="46" y="83"/>
                  </a:cubicBezTo>
                  <a:cubicBezTo>
                    <a:pt x="46" y="83"/>
                    <a:pt x="31" y="62"/>
                    <a:pt x="24" y="47"/>
                  </a:cubicBezTo>
                  <a:cubicBezTo>
                    <a:pt x="17" y="30"/>
                    <a:pt x="13" y="14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-4763" y="4505326"/>
              <a:ext cx="200025" cy="604838"/>
            </a:xfrm>
            <a:custGeom>
              <a:avLst/>
              <a:gdLst>
                <a:gd name="T0" fmla="*/ 8 w 49"/>
                <a:gd name="T1" fmla="*/ 131 h 148"/>
                <a:gd name="T2" fmla="*/ 49 w 49"/>
                <a:gd name="T3" fmla="*/ 143 h 148"/>
                <a:gd name="T4" fmla="*/ 20 w 49"/>
                <a:gd name="T5" fmla="*/ 106 h 148"/>
                <a:gd name="T6" fmla="*/ 40 w 49"/>
                <a:gd name="T7" fmla="*/ 48 h 148"/>
                <a:gd name="T8" fmla="*/ 30 w 49"/>
                <a:gd name="T9" fmla="*/ 0 h 148"/>
                <a:gd name="T10" fmla="*/ 1 w 49"/>
                <a:gd name="T11" fmla="*/ 74 h 148"/>
                <a:gd name="T12" fmla="*/ 0 w 49"/>
                <a:gd name="T13" fmla="*/ 76 h 148"/>
                <a:gd name="T14" fmla="*/ 0 w 49"/>
                <a:gd name="T15" fmla="*/ 75 h 148"/>
                <a:gd name="T16" fmla="*/ 0 w 49"/>
                <a:gd name="T17" fmla="*/ 121 h 148"/>
                <a:gd name="T18" fmla="*/ 0 w 49"/>
                <a:gd name="T19" fmla="*/ 120 h 148"/>
                <a:gd name="T20" fmla="*/ 8 w 49"/>
                <a:gd name="T21" fmla="*/ 13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148">
                  <a:moveTo>
                    <a:pt x="8" y="131"/>
                  </a:moveTo>
                  <a:cubicBezTo>
                    <a:pt x="27" y="148"/>
                    <a:pt x="38" y="147"/>
                    <a:pt x="49" y="143"/>
                  </a:cubicBezTo>
                  <a:cubicBezTo>
                    <a:pt x="49" y="143"/>
                    <a:pt x="18" y="133"/>
                    <a:pt x="20" y="106"/>
                  </a:cubicBezTo>
                  <a:cubicBezTo>
                    <a:pt x="22" y="79"/>
                    <a:pt x="37" y="62"/>
                    <a:pt x="40" y="48"/>
                  </a:cubicBezTo>
                  <a:cubicBezTo>
                    <a:pt x="43" y="33"/>
                    <a:pt x="42" y="18"/>
                    <a:pt x="30" y="0"/>
                  </a:cubicBezTo>
                  <a:cubicBezTo>
                    <a:pt x="20" y="33"/>
                    <a:pt x="9" y="58"/>
                    <a:pt x="1" y="74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5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0"/>
                    <a:pt x="0" y="120"/>
                  </a:cubicBezTo>
                  <a:cubicBezTo>
                    <a:pt x="2" y="124"/>
                    <a:pt x="5" y="128"/>
                    <a:pt x="8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314325" y="2549526"/>
              <a:ext cx="504825" cy="487363"/>
            </a:xfrm>
            <a:custGeom>
              <a:avLst/>
              <a:gdLst>
                <a:gd name="T0" fmla="*/ 118 w 124"/>
                <a:gd name="T1" fmla="*/ 90 h 119"/>
                <a:gd name="T2" fmla="*/ 112 w 124"/>
                <a:gd name="T3" fmla="*/ 44 h 119"/>
                <a:gd name="T4" fmla="*/ 82 w 124"/>
                <a:gd name="T5" fmla="*/ 74 h 119"/>
                <a:gd name="T6" fmla="*/ 0 w 124"/>
                <a:gd name="T7" fmla="*/ 0 h 119"/>
                <a:gd name="T8" fmla="*/ 35 w 124"/>
                <a:gd name="T9" fmla="*/ 86 h 119"/>
                <a:gd name="T10" fmla="*/ 81 w 124"/>
                <a:gd name="T11" fmla="*/ 119 h 119"/>
                <a:gd name="T12" fmla="*/ 118 w 124"/>
                <a:gd name="T13" fmla="*/ 9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19">
                  <a:moveTo>
                    <a:pt x="118" y="90"/>
                  </a:moveTo>
                  <a:cubicBezTo>
                    <a:pt x="124" y="75"/>
                    <a:pt x="122" y="52"/>
                    <a:pt x="112" y="44"/>
                  </a:cubicBezTo>
                  <a:cubicBezTo>
                    <a:pt x="112" y="44"/>
                    <a:pt x="102" y="73"/>
                    <a:pt x="82" y="74"/>
                  </a:cubicBezTo>
                  <a:cubicBezTo>
                    <a:pt x="59" y="75"/>
                    <a:pt x="29" y="50"/>
                    <a:pt x="0" y="0"/>
                  </a:cubicBezTo>
                  <a:cubicBezTo>
                    <a:pt x="0" y="0"/>
                    <a:pt x="6" y="49"/>
                    <a:pt x="35" y="86"/>
                  </a:cubicBezTo>
                  <a:cubicBezTo>
                    <a:pt x="55" y="110"/>
                    <a:pt x="70" y="119"/>
                    <a:pt x="81" y="119"/>
                  </a:cubicBezTo>
                  <a:cubicBezTo>
                    <a:pt x="97" y="119"/>
                    <a:pt x="113" y="106"/>
                    <a:pt x="11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18" name="Freeform 17"/>
            <p:cNvSpPr>
              <a:spLocks noEditPoints="1"/>
            </p:cNvSpPr>
            <p:nvPr userDrawn="1"/>
          </p:nvSpPr>
          <p:spPr bwMode="auto">
            <a:xfrm>
              <a:off x="749300" y="1641476"/>
              <a:ext cx="436563" cy="254000"/>
            </a:xfrm>
            <a:custGeom>
              <a:avLst/>
              <a:gdLst>
                <a:gd name="T0" fmla="*/ 86 w 107"/>
                <a:gd name="T1" fmla="*/ 62 h 62"/>
                <a:gd name="T2" fmla="*/ 98 w 107"/>
                <a:gd name="T3" fmla="*/ 14 h 62"/>
                <a:gd name="T4" fmla="*/ 60 w 107"/>
                <a:gd name="T5" fmla="*/ 5 h 62"/>
                <a:gd name="T6" fmla="*/ 22 w 107"/>
                <a:gd name="T7" fmla="*/ 35 h 62"/>
                <a:gd name="T8" fmla="*/ 0 w 107"/>
                <a:gd name="T9" fmla="*/ 53 h 62"/>
                <a:gd name="T10" fmla="*/ 25 w 107"/>
                <a:gd name="T11" fmla="*/ 62 h 62"/>
                <a:gd name="T12" fmla="*/ 86 w 107"/>
                <a:gd name="T13" fmla="*/ 62 h 62"/>
                <a:gd name="T14" fmla="*/ 64 w 107"/>
                <a:gd name="T15" fmla="*/ 29 h 62"/>
                <a:gd name="T16" fmla="*/ 71 w 107"/>
                <a:gd name="T17" fmla="*/ 36 h 62"/>
                <a:gd name="T18" fmla="*/ 64 w 107"/>
                <a:gd name="T19" fmla="*/ 43 h 62"/>
                <a:gd name="T20" fmla="*/ 57 w 107"/>
                <a:gd name="T21" fmla="*/ 36 h 62"/>
                <a:gd name="T22" fmla="*/ 64 w 107"/>
                <a:gd name="T23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62">
                  <a:moveTo>
                    <a:pt x="86" y="62"/>
                  </a:moveTo>
                  <a:cubicBezTo>
                    <a:pt x="104" y="52"/>
                    <a:pt x="107" y="27"/>
                    <a:pt x="98" y="14"/>
                  </a:cubicBezTo>
                  <a:cubicBezTo>
                    <a:pt x="90" y="0"/>
                    <a:pt x="69" y="3"/>
                    <a:pt x="60" y="5"/>
                  </a:cubicBezTo>
                  <a:cubicBezTo>
                    <a:pt x="54" y="24"/>
                    <a:pt x="32" y="30"/>
                    <a:pt x="22" y="35"/>
                  </a:cubicBezTo>
                  <a:cubicBezTo>
                    <a:pt x="10" y="40"/>
                    <a:pt x="0" y="53"/>
                    <a:pt x="0" y="53"/>
                  </a:cubicBezTo>
                  <a:cubicBezTo>
                    <a:pt x="18" y="57"/>
                    <a:pt x="25" y="62"/>
                    <a:pt x="25" y="62"/>
                  </a:cubicBezTo>
                  <a:cubicBezTo>
                    <a:pt x="59" y="38"/>
                    <a:pt x="86" y="62"/>
                    <a:pt x="86" y="62"/>
                  </a:cubicBezTo>
                  <a:close/>
                  <a:moveTo>
                    <a:pt x="64" y="29"/>
                  </a:moveTo>
                  <a:cubicBezTo>
                    <a:pt x="68" y="29"/>
                    <a:pt x="71" y="32"/>
                    <a:pt x="71" y="36"/>
                  </a:cubicBezTo>
                  <a:cubicBezTo>
                    <a:pt x="71" y="40"/>
                    <a:pt x="68" y="43"/>
                    <a:pt x="64" y="43"/>
                  </a:cubicBezTo>
                  <a:cubicBezTo>
                    <a:pt x="60" y="43"/>
                    <a:pt x="57" y="40"/>
                    <a:pt x="57" y="36"/>
                  </a:cubicBezTo>
                  <a:cubicBezTo>
                    <a:pt x="57" y="32"/>
                    <a:pt x="60" y="29"/>
                    <a:pt x="6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652463" y="1874838"/>
              <a:ext cx="288925" cy="254000"/>
            </a:xfrm>
            <a:custGeom>
              <a:avLst/>
              <a:gdLst>
                <a:gd name="T0" fmla="*/ 56 w 71"/>
                <a:gd name="T1" fmla="*/ 62 h 62"/>
                <a:gd name="T2" fmla="*/ 60 w 71"/>
                <a:gd name="T3" fmla="*/ 22 h 62"/>
                <a:gd name="T4" fmla="*/ 20 w 71"/>
                <a:gd name="T5" fmla="*/ 0 h 62"/>
                <a:gd name="T6" fmla="*/ 0 w 71"/>
                <a:gd name="T7" fmla="*/ 23 h 62"/>
                <a:gd name="T8" fmla="*/ 56 w 71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62">
                  <a:moveTo>
                    <a:pt x="56" y="62"/>
                  </a:moveTo>
                  <a:cubicBezTo>
                    <a:pt x="56" y="62"/>
                    <a:pt x="71" y="38"/>
                    <a:pt x="60" y="22"/>
                  </a:cubicBezTo>
                  <a:cubicBezTo>
                    <a:pt x="48" y="6"/>
                    <a:pt x="36" y="4"/>
                    <a:pt x="20" y="0"/>
                  </a:cubicBezTo>
                  <a:cubicBezTo>
                    <a:pt x="20" y="0"/>
                    <a:pt x="8" y="16"/>
                    <a:pt x="0" y="23"/>
                  </a:cubicBezTo>
                  <a:cubicBezTo>
                    <a:pt x="0" y="23"/>
                    <a:pt x="44" y="23"/>
                    <a:pt x="56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33338" y="1882776"/>
              <a:ext cx="207963" cy="192088"/>
            </a:xfrm>
            <a:custGeom>
              <a:avLst/>
              <a:gdLst>
                <a:gd name="T0" fmla="*/ 27 w 51"/>
                <a:gd name="T1" fmla="*/ 35 h 47"/>
                <a:gd name="T2" fmla="*/ 51 w 51"/>
                <a:gd name="T3" fmla="*/ 0 h 47"/>
                <a:gd name="T4" fmla="*/ 25 w 51"/>
                <a:gd name="T5" fmla="*/ 6 h 47"/>
                <a:gd name="T6" fmla="*/ 0 w 51"/>
                <a:gd name="T7" fmla="*/ 47 h 47"/>
                <a:gd name="T8" fmla="*/ 27 w 51"/>
                <a:gd name="T9" fmla="*/ 3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7">
                  <a:moveTo>
                    <a:pt x="27" y="35"/>
                  </a:moveTo>
                  <a:cubicBezTo>
                    <a:pt x="36" y="26"/>
                    <a:pt x="47" y="13"/>
                    <a:pt x="51" y="0"/>
                  </a:cubicBezTo>
                  <a:cubicBezTo>
                    <a:pt x="51" y="0"/>
                    <a:pt x="33" y="0"/>
                    <a:pt x="25" y="6"/>
                  </a:cubicBezTo>
                  <a:cubicBezTo>
                    <a:pt x="14" y="13"/>
                    <a:pt x="4" y="28"/>
                    <a:pt x="0" y="47"/>
                  </a:cubicBezTo>
                  <a:cubicBezTo>
                    <a:pt x="0" y="47"/>
                    <a:pt x="18" y="44"/>
                    <a:pt x="27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-4763" y="1397001"/>
              <a:ext cx="38100" cy="73025"/>
            </a:xfrm>
            <a:custGeom>
              <a:avLst/>
              <a:gdLst>
                <a:gd name="T0" fmla="*/ 0 w 9"/>
                <a:gd name="T1" fmla="*/ 0 h 18"/>
                <a:gd name="T2" fmla="*/ 0 w 9"/>
                <a:gd name="T3" fmla="*/ 0 h 18"/>
                <a:gd name="T4" fmla="*/ 0 w 9"/>
                <a:gd name="T5" fmla="*/ 18 h 18"/>
                <a:gd name="T6" fmla="*/ 0 w 9"/>
                <a:gd name="T7" fmla="*/ 18 h 18"/>
                <a:gd name="T8" fmla="*/ 9 w 9"/>
                <a:gd name="T9" fmla="*/ 9 h 18"/>
                <a:gd name="T10" fmla="*/ 0 w 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" y="18"/>
                    <a:pt x="9" y="14"/>
                    <a:pt x="9" y="9"/>
                  </a:cubicBezTo>
                  <a:cubicBezTo>
                    <a:pt x="9" y="4"/>
                    <a:pt x="5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603250" y="4578351"/>
              <a:ext cx="400050" cy="201613"/>
            </a:xfrm>
            <a:custGeom>
              <a:avLst/>
              <a:gdLst>
                <a:gd name="T0" fmla="*/ 31 w 98"/>
                <a:gd name="T1" fmla="*/ 30 h 49"/>
                <a:gd name="T2" fmla="*/ 67 w 98"/>
                <a:gd name="T3" fmla="*/ 49 h 49"/>
                <a:gd name="T4" fmla="*/ 98 w 98"/>
                <a:gd name="T5" fmla="*/ 40 h 49"/>
                <a:gd name="T6" fmla="*/ 61 w 98"/>
                <a:gd name="T7" fmla="*/ 14 h 49"/>
                <a:gd name="T8" fmla="*/ 0 w 98"/>
                <a:gd name="T9" fmla="*/ 0 h 49"/>
                <a:gd name="T10" fmla="*/ 31 w 98"/>
                <a:gd name="T11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49">
                  <a:moveTo>
                    <a:pt x="31" y="30"/>
                  </a:moveTo>
                  <a:cubicBezTo>
                    <a:pt x="50" y="37"/>
                    <a:pt x="67" y="49"/>
                    <a:pt x="67" y="49"/>
                  </a:cubicBezTo>
                  <a:cubicBezTo>
                    <a:pt x="78" y="45"/>
                    <a:pt x="98" y="40"/>
                    <a:pt x="98" y="40"/>
                  </a:cubicBezTo>
                  <a:cubicBezTo>
                    <a:pt x="85" y="26"/>
                    <a:pt x="75" y="19"/>
                    <a:pt x="61" y="14"/>
                  </a:cubicBezTo>
                  <a:cubicBezTo>
                    <a:pt x="48" y="10"/>
                    <a:pt x="15" y="5"/>
                    <a:pt x="0" y="0"/>
                  </a:cubicBezTo>
                  <a:cubicBezTo>
                    <a:pt x="13" y="13"/>
                    <a:pt x="19" y="25"/>
                    <a:pt x="3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138113" y="4362451"/>
              <a:ext cx="342900" cy="363538"/>
            </a:xfrm>
            <a:custGeom>
              <a:avLst/>
              <a:gdLst>
                <a:gd name="T0" fmla="*/ 64 w 84"/>
                <a:gd name="T1" fmla="*/ 53 h 89"/>
                <a:gd name="T2" fmla="*/ 0 w 84"/>
                <a:gd name="T3" fmla="*/ 0 h 89"/>
                <a:gd name="T4" fmla="*/ 13 w 84"/>
                <a:gd name="T5" fmla="*/ 52 h 89"/>
                <a:gd name="T6" fmla="*/ 59 w 84"/>
                <a:gd name="T7" fmla="*/ 89 h 89"/>
                <a:gd name="T8" fmla="*/ 84 w 84"/>
                <a:gd name="T9" fmla="*/ 77 h 89"/>
                <a:gd name="T10" fmla="*/ 64 w 84"/>
                <a:gd name="T11" fmla="*/ 5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89">
                  <a:moveTo>
                    <a:pt x="64" y="53"/>
                  </a:moveTo>
                  <a:cubicBezTo>
                    <a:pt x="44" y="47"/>
                    <a:pt x="13" y="23"/>
                    <a:pt x="0" y="0"/>
                  </a:cubicBezTo>
                  <a:cubicBezTo>
                    <a:pt x="0" y="6"/>
                    <a:pt x="4" y="37"/>
                    <a:pt x="13" y="52"/>
                  </a:cubicBezTo>
                  <a:cubicBezTo>
                    <a:pt x="25" y="73"/>
                    <a:pt x="43" y="89"/>
                    <a:pt x="59" y="89"/>
                  </a:cubicBezTo>
                  <a:cubicBezTo>
                    <a:pt x="74" y="89"/>
                    <a:pt x="77" y="80"/>
                    <a:pt x="84" y="77"/>
                  </a:cubicBezTo>
                  <a:cubicBezTo>
                    <a:pt x="84" y="77"/>
                    <a:pt x="80" y="58"/>
                    <a:pt x="64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354013" y="4484688"/>
              <a:ext cx="290513" cy="209550"/>
            </a:xfrm>
            <a:custGeom>
              <a:avLst/>
              <a:gdLst>
                <a:gd name="T0" fmla="*/ 71 w 71"/>
                <a:gd name="T1" fmla="*/ 46 h 51"/>
                <a:gd name="T2" fmla="*/ 39 w 71"/>
                <a:gd name="T3" fmla="*/ 15 h 51"/>
                <a:gd name="T4" fmla="*/ 10 w 71"/>
                <a:gd name="T5" fmla="*/ 0 h 51"/>
                <a:gd name="T6" fmla="*/ 0 w 71"/>
                <a:gd name="T7" fmla="*/ 10 h 51"/>
                <a:gd name="T8" fmla="*/ 21 w 71"/>
                <a:gd name="T9" fmla="*/ 19 h 51"/>
                <a:gd name="T10" fmla="*/ 39 w 71"/>
                <a:gd name="T11" fmla="*/ 45 h 51"/>
                <a:gd name="T12" fmla="*/ 71 w 71"/>
                <a:gd name="T13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51">
                  <a:moveTo>
                    <a:pt x="71" y="46"/>
                  </a:moveTo>
                  <a:cubicBezTo>
                    <a:pt x="64" y="38"/>
                    <a:pt x="51" y="23"/>
                    <a:pt x="39" y="15"/>
                  </a:cubicBezTo>
                  <a:cubicBezTo>
                    <a:pt x="26" y="6"/>
                    <a:pt x="10" y="0"/>
                    <a:pt x="10" y="0"/>
                  </a:cubicBezTo>
                  <a:cubicBezTo>
                    <a:pt x="6" y="5"/>
                    <a:pt x="3" y="7"/>
                    <a:pt x="0" y="10"/>
                  </a:cubicBezTo>
                  <a:cubicBezTo>
                    <a:pt x="9" y="14"/>
                    <a:pt x="18" y="17"/>
                    <a:pt x="21" y="19"/>
                  </a:cubicBezTo>
                  <a:cubicBezTo>
                    <a:pt x="35" y="27"/>
                    <a:pt x="39" y="45"/>
                    <a:pt x="39" y="45"/>
                  </a:cubicBezTo>
                  <a:cubicBezTo>
                    <a:pt x="51" y="51"/>
                    <a:pt x="71" y="46"/>
                    <a:pt x="7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725488" y="3495676"/>
              <a:ext cx="285750" cy="592138"/>
            </a:xfrm>
            <a:custGeom>
              <a:avLst/>
              <a:gdLst>
                <a:gd name="T0" fmla="*/ 67 w 70"/>
                <a:gd name="T1" fmla="*/ 8 h 145"/>
                <a:gd name="T2" fmla="*/ 59 w 70"/>
                <a:gd name="T3" fmla="*/ 0 h 145"/>
                <a:gd name="T4" fmla="*/ 32 w 70"/>
                <a:gd name="T5" fmla="*/ 44 h 145"/>
                <a:gd name="T6" fmla="*/ 17 w 70"/>
                <a:gd name="T7" fmla="*/ 94 h 145"/>
                <a:gd name="T8" fmla="*/ 0 w 70"/>
                <a:gd name="T9" fmla="*/ 142 h 145"/>
                <a:gd name="T10" fmla="*/ 42 w 70"/>
                <a:gd name="T11" fmla="*/ 124 h 145"/>
                <a:gd name="T12" fmla="*/ 68 w 70"/>
                <a:gd name="T13" fmla="*/ 63 h 145"/>
                <a:gd name="T14" fmla="*/ 67 w 70"/>
                <a:gd name="T15" fmla="*/ 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45">
                  <a:moveTo>
                    <a:pt x="67" y="8"/>
                  </a:moveTo>
                  <a:cubicBezTo>
                    <a:pt x="64" y="5"/>
                    <a:pt x="61" y="3"/>
                    <a:pt x="59" y="0"/>
                  </a:cubicBezTo>
                  <a:cubicBezTo>
                    <a:pt x="55" y="6"/>
                    <a:pt x="40" y="25"/>
                    <a:pt x="32" y="44"/>
                  </a:cubicBezTo>
                  <a:cubicBezTo>
                    <a:pt x="26" y="60"/>
                    <a:pt x="20" y="82"/>
                    <a:pt x="17" y="94"/>
                  </a:cubicBezTo>
                  <a:cubicBezTo>
                    <a:pt x="14" y="107"/>
                    <a:pt x="5" y="133"/>
                    <a:pt x="0" y="142"/>
                  </a:cubicBezTo>
                  <a:cubicBezTo>
                    <a:pt x="0" y="142"/>
                    <a:pt x="24" y="145"/>
                    <a:pt x="42" y="124"/>
                  </a:cubicBezTo>
                  <a:cubicBezTo>
                    <a:pt x="59" y="104"/>
                    <a:pt x="65" y="84"/>
                    <a:pt x="68" y="63"/>
                  </a:cubicBezTo>
                  <a:cubicBezTo>
                    <a:pt x="70" y="46"/>
                    <a:pt x="69" y="24"/>
                    <a:pt x="6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58825" y="3908426"/>
              <a:ext cx="239713" cy="539750"/>
            </a:xfrm>
            <a:custGeom>
              <a:avLst/>
              <a:gdLst>
                <a:gd name="T0" fmla="*/ 12 w 59"/>
                <a:gd name="T1" fmla="*/ 47 h 132"/>
                <a:gd name="T2" fmla="*/ 18 w 59"/>
                <a:gd name="T3" fmla="*/ 132 h 132"/>
                <a:gd name="T4" fmla="*/ 59 w 59"/>
                <a:gd name="T5" fmla="*/ 0 h 132"/>
                <a:gd name="T6" fmla="*/ 45 w 59"/>
                <a:gd name="T7" fmla="*/ 23 h 132"/>
                <a:gd name="T8" fmla="*/ 26 w 59"/>
                <a:gd name="T9" fmla="*/ 89 h 132"/>
                <a:gd name="T10" fmla="*/ 28 w 59"/>
                <a:gd name="T11" fmla="*/ 40 h 132"/>
                <a:gd name="T12" fmla="*/ 12 w 59"/>
                <a:gd name="T13" fmla="*/ 4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132">
                  <a:moveTo>
                    <a:pt x="12" y="47"/>
                  </a:moveTo>
                  <a:cubicBezTo>
                    <a:pt x="0" y="107"/>
                    <a:pt x="18" y="132"/>
                    <a:pt x="18" y="132"/>
                  </a:cubicBezTo>
                  <a:cubicBezTo>
                    <a:pt x="49" y="95"/>
                    <a:pt x="52" y="57"/>
                    <a:pt x="59" y="0"/>
                  </a:cubicBezTo>
                  <a:cubicBezTo>
                    <a:pt x="55" y="7"/>
                    <a:pt x="51" y="15"/>
                    <a:pt x="45" y="23"/>
                  </a:cubicBezTo>
                  <a:cubicBezTo>
                    <a:pt x="37" y="81"/>
                    <a:pt x="26" y="89"/>
                    <a:pt x="26" y="89"/>
                  </a:cubicBezTo>
                  <a:cubicBezTo>
                    <a:pt x="21" y="64"/>
                    <a:pt x="28" y="40"/>
                    <a:pt x="28" y="40"/>
                  </a:cubicBezTo>
                  <a:cubicBezTo>
                    <a:pt x="23" y="43"/>
                    <a:pt x="17" y="46"/>
                    <a:pt x="12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582613" y="3060701"/>
              <a:ext cx="166688" cy="241300"/>
            </a:xfrm>
            <a:custGeom>
              <a:avLst/>
              <a:gdLst>
                <a:gd name="T0" fmla="*/ 3 w 41"/>
                <a:gd name="T1" fmla="*/ 3 h 59"/>
                <a:gd name="T2" fmla="*/ 4 w 41"/>
                <a:gd name="T3" fmla="*/ 40 h 59"/>
                <a:gd name="T4" fmla="*/ 19 w 41"/>
                <a:gd name="T5" fmla="*/ 59 h 59"/>
                <a:gd name="T6" fmla="*/ 41 w 41"/>
                <a:gd name="T7" fmla="*/ 0 h 59"/>
                <a:gd name="T8" fmla="*/ 3 w 41"/>
                <a:gd name="T9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9">
                  <a:moveTo>
                    <a:pt x="3" y="3"/>
                  </a:moveTo>
                  <a:cubicBezTo>
                    <a:pt x="3" y="3"/>
                    <a:pt x="0" y="31"/>
                    <a:pt x="4" y="40"/>
                  </a:cubicBezTo>
                  <a:cubicBezTo>
                    <a:pt x="6" y="48"/>
                    <a:pt x="10" y="53"/>
                    <a:pt x="19" y="59"/>
                  </a:cubicBezTo>
                  <a:cubicBezTo>
                    <a:pt x="24" y="51"/>
                    <a:pt x="41" y="21"/>
                    <a:pt x="41" y="0"/>
                  </a:cubicBezTo>
                  <a:cubicBezTo>
                    <a:pt x="41" y="0"/>
                    <a:pt x="20" y="11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20638" y="3273426"/>
              <a:ext cx="195263" cy="430213"/>
            </a:xfrm>
            <a:custGeom>
              <a:avLst/>
              <a:gdLst>
                <a:gd name="T0" fmla="*/ 46 w 48"/>
                <a:gd name="T1" fmla="*/ 63 h 105"/>
                <a:gd name="T2" fmla="*/ 27 w 48"/>
                <a:gd name="T3" fmla="*/ 0 h 105"/>
                <a:gd name="T4" fmla="*/ 0 w 48"/>
                <a:gd name="T5" fmla="*/ 45 h 105"/>
                <a:gd name="T6" fmla="*/ 17 w 48"/>
                <a:gd name="T7" fmla="*/ 105 h 105"/>
                <a:gd name="T8" fmla="*/ 46 w 48"/>
                <a:gd name="T9" fmla="*/ 6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05">
                  <a:moveTo>
                    <a:pt x="46" y="63"/>
                  </a:moveTo>
                  <a:cubicBezTo>
                    <a:pt x="48" y="52"/>
                    <a:pt x="46" y="17"/>
                    <a:pt x="27" y="0"/>
                  </a:cubicBezTo>
                  <a:cubicBezTo>
                    <a:pt x="21" y="15"/>
                    <a:pt x="0" y="34"/>
                    <a:pt x="0" y="45"/>
                  </a:cubicBezTo>
                  <a:cubicBezTo>
                    <a:pt x="1" y="76"/>
                    <a:pt x="14" y="95"/>
                    <a:pt x="17" y="105"/>
                  </a:cubicBezTo>
                  <a:cubicBezTo>
                    <a:pt x="17" y="105"/>
                    <a:pt x="42" y="85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138113" y="4710113"/>
              <a:ext cx="420688" cy="539750"/>
            </a:xfrm>
            <a:custGeom>
              <a:avLst/>
              <a:gdLst>
                <a:gd name="T0" fmla="*/ 35 w 103"/>
                <a:gd name="T1" fmla="*/ 41 h 132"/>
                <a:gd name="T2" fmla="*/ 103 w 103"/>
                <a:gd name="T3" fmla="*/ 91 h 132"/>
                <a:gd name="T4" fmla="*/ 82 w 103"/>
                <a:gd name="T5" fmla="*/ 64 h 132"/>
                <a:gd name="T6" fmla="*/ 38 w 103"/>
                <a:gd name="T7" fmla="*/ 25 h 132"/>
                <a:gd name="T8" fmla="*/ 13 w 103"/>
                <a:gd name="T9" fmla="*/ 0 h 132"/>
                <a:gd name="T10" fmla="*/ 0 w 103"/>
                <a:gd name="T11" fmla="*/ 32 h 132"/>
                <a:gd name="T12" fmla="*/ 93 w 103"/>
                <a:gd name="T13" fmla="*/ 132 h 132"/>
                <a:gd name="T14" fmla="*/ 70 w 103"/>
                <a:gd name="T15" fmla="*/ 98 h 132"/>
                <a:gd name="T16" fmla="*/ 19 w 103"/>
                <a:gd name="T17" fmla="*/ 27 h 132"/>
                <a:gd name="T18" fmla="*/ 35 w 103"/>
                <a:gd name="T19" fmla="*/ 4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32">
                  <a:moveTo>
                    <a:pt x="35" y="41"/>
                  </a:moveTo>
                  <a:cubicBezTo>
                    <a:pt x="45" y="54"/>
                    <a:pt x="68" y="91"/>
                    <a:pt x="103" y="91"/>
                  </a:cubicBezTo>
                  <a:cubicBezTo>
                    <a:pt x="103" y="91"/>
                    <a:pt x="98" y="74"/>
                    <a:pt x="82" y="64"/>
                  </a:cubicBezTo>
                  <a:cubicBezTo>
                    <a:pt x="67" y="54"/>
                    <a:pt x="47" y="41"/>
                    <a:pt x="38" y="25"/>
                  </a:cubicBezTo>
                  <a:cubicBezTo>
                    <a:pt x="29" y="10"/>
                    <a:pt x="20" y="2"/>
                    <a:pt x="13" y="0"/>
                  </a:cubicBezTo>
                  <a:cubicBezTo>
                    <a:pt x="12" y="11"/>
                    <a:pt x="6" y="21"/>
                    <a:pt x="0" y="32"/>
                  </a:cubicBezTo>
                  <a:cubicBezTo>
                    <a:pt x="0" y="32"/>
                    <a:pt x="21" y="125"/>
                    <a:pt x="93" y="132"/>
                  </a:cubicBezTo>
                  <a:cubicBezTo>
                    <a:pt x="93" y="132"/>
                    <a:pt x="92" y="113"/>
                    <a:pt x="70" y="98"/>
                  </a:cubicBezTo>
                  <a:cubicBezTo>
                    <a:pt x="49" y="84"/>
                    <a:pt x="17" y="61"/>
                    <a:pt x="19" y="27"/>
                  </a:cubicBezTo>
                  <a:cubicBezTo>
                    <a:pt x="19" y="27"/>
                    <a:pt x="25" y="28"/>
                    <a:pt x="35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39763" y="1290638"/>
              <a:ext cx="109538" cy="163513"/>
            </a:xfrm>
            <a:custGeom>
              <a:avLst/>
              <a:gdLst>
                <a:gd name="T0" fmla="*/ 27 w 27"/>
                <a:gd name="T1" fmla="*/ 9 h 40"/>
                <a:gd name="T2" fmla="*/ 14 w 27"/>
                <a:gd name="T3" fmla="*/ 0 h 40"/>
                <a:gd name="T4" fmla="*/ 12 w 27"/>
                <a:gd name="T5" fmla="*/ 0 h 40"/>
                <a:gd name="T6" fmla="*/ 0 w 27"/>
                <a:gd name="T7" fmla="*/ 9 h 40"/>
                <a:gd name="T8" fmla="*/ 13 w 27"/>
                <a:gd name="T9" fmla="*/ 40 h 40"/>
                <a:gd name="T10" fmla="*/ 13 w 27"/>
                <a:gd name="T11" fmla="*/ 40 h 40"/>
                <a:gd name="T12" fmla="*/ 27 w 27"/>
                <a:gd name="T13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0">
                  <a:moveTo>
                    <a:pt x="27" y="9"/>
                  </a:moveTo>
                  <a:cubicBezTo>
                    <a:pt x="27" y="2"/>
                    <a:pt x="19" y="0"/>
                    <a:pt x="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0" y="2"/>
                    <a:pt x="0" y="9"/>
                  </a:cubicBezTo>
                  <a:cubicBezTo>
                    <a:pt x="0" y="16"/>
                    <a:pt x="10" y="32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6" y="32"/>
                    <a:pt x="27" y="16"/>
                    <a:pt x="2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241300" y="4198938"/>
              <a:ext cx="182563" cy="293688"/>
            </a:xfrm>
            <a:custGeom>
              <a:avLst/>
              <a:gdLst>
                <a:gd name="T0" fmla="*/ 23 w 45"/>
                <a:gd name="T1" fmla="*/ 72 h 72"/>
                <a:gd name="T2" fmla="*/ 41 w 45"/>
                <a:gd name="T3" fmla="*/ 52 h 72"/>
                <a:gd name="T4" fmla="*/ 38 w 45"/>
                <a:gd name="T5" fmla="*/ 28 h 72"/>
                <a:gd name="T6" fmla="*/ 16 w 45"/>
                <a:gd name="T7" fmla="*/ 0 h 72"/>
                <a:gd name="T8" fmla="*/ 2 w 45"/>
                <a:gd name="T9" fmla="*/ 35 h 72"/>
                <a:gd name="T10" fmla="*/ 23 w 45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72">
                  <a:moveTo>
                    <a:pt x="23" y="72"/>
                  </a:moveTo>
                  <a:cubicBezTo>
                    <a:pt x="23" y="72"/>
                    <a:pt x="36" y="64"/>
                    <a:pt x="41" y="52"/>
                  </a:cubicBezTo>
                  <a:cubicBezTo>
                    <a:pt x="45" y="41"/>
                    <a:pt x="43" y="33"/>
                    <a:pt x="38" y="28"/>
                  </a:cubicBezTo>
                  <a:cubicBezTo>
                    <a:pt x="33" y="22"/>
                    <a:pt x="21" y="9"/>
                    <a:pt x="16" y="0"/>
                  </a:cubicBezTo>
                  <a:cubicBezTo>
                    <a:pt x="13" y="10"/>
                    <a:pt x="4" y="29"/>
                    <a:pt x="2" y="35"/>
                  </a:cubicBezTo>
                  <a:cubicBezTo>
                    <a:pt x="0" y="46"/>
                    <a:pt x="3" y="59"/>
                    <a:pt x="23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419100" y="2014538"/>
              <a:ext cx="269875" cy="363538"/>
            </a:xfrm>
            <a:custGeom>
              <a:avLst/>
              <a:gdLst>
                <a:gd name="T0" fmla="*/ 49 w 66"/>
                <a:gd name="T1" fmla="*/ 0 h 89"/>
                <a:gd name="T2" fmla="*/ 17 w 66"/>
                <a:gd name="T3" fmla="*/ 28 h 89"/>
                <a:gd name="T4" fmla="*/ 0 w 66"/>
                <a:gd name="T5" fmla="*/ 44 h 89"/>
                <a:gd name="T6" fmla="*/ 8 w 66"/>
                <a:gd name="T7" fmla="*/ 89 h 89"/>
                <a:gd name="T8" fmla="*/ 10 w 66"/>
                <a:gd name="T9" fmla="*/ 89 h 89"/>
                <a:gd name="T10" fmla="*/ 28 w 66"/>
                <a:gd name="T11" fmla="*/ 42 h 89"/>
                <a:gd name="T12" fmla="*/ 43 w 66"/>
                <a:gd name="T13" fmla="*/ 15 h 89"/>
                <a:gd name="T14" fmla="*/ 66 w 66"/>
                <a:gd name="T15" fmla="*/ 4 h 89"/>
                <a:gd name="T16" fmla="*/ 49 w 66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89">
                  <a:moveTo>
                    <a:pt x="49" y="0"/>
                  </a:moveTo>
                  <a:cubicBezTo>
                    <a:pt x="29" y="13"/>
                    <a:pt x="21" y="22"/>
                    <a:pt x="17" y="28"/>
                  </a:cubicBezTo>
                  <a:cubicBezTo>
                    <a:pt x="12" y="36"/>
                    <a:pt x="0" y="44"/>
                    <a:pt x="0" y="44"/>
                  </a:cubicBezTo>
                  <a:cubicBezTo>
                    <a:pt x="2" y="48"/>
                    <a:pt x="10" y="75"/>
                    <a:pt x="8" y="89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13" y="83"/>
                    <a:pt x="24" y="62"/>
                    <a:pt x="28" y="42"/>
                  </a:cubicBezTo>
                  <a:cubicBezTo>
                    <a:pt x="31" y="28"/>
                    <a:pt x="36" y="20"/>
                    <a:pt x="43" y="15"/>
                  </a:cubicBezTo>
                  <a:cubicBezTo>
                    <a:pt x="50" y="8"/>
                    <a:pt x="66" y="4"/>
                    <a:pt x="66" y="4"/>
                  </a:cubicBezTo>
                  <a:cubicBezTo>
                    <a:pt x="61" y="3"/>
                    <a:pt x="52" y="1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293688" y="1887538"/>
              <a:ext cx="239713" cy="269875"/>
            </a:xfrm>
            <a:custGeom>
              <a:avLst/>
              <a:gdLst>
                <a:gd name="T0" fmla="*/ 26 w 59"/>
                <a:gd name="T1" fmla="*/ 3 h 66"/>
                <a:gd name="T2" fmla="*/ 0 w 59"/>
                <a:gd name="T3" fmla="*/ 48 h 66"/>
                <a:gd name="T4" fmla="*/ 6 w 59"/>
                <a:gd name="T5" fmla="*/ 66 h 66"/>
                <a:gd name="T6" fmla="*/ 29 w 59"/>
                <a:gd name="T7" fmla="*/ 32 h 66"/>
                <a:gd name="T8" fmla="*/ 59 w 59"/>
                <a:gd name="T9" fmla="*/ 7 h 66"/>
                <a:gd name="T10" fmla="*/ 40 w 59"/>
                <a:gd name="T11" fmla="*/ 12 h 66"/>
                <a:gd name="T12" fmla="*/ 40 w 59"/>
                <a:gd name="T13" fmla="*/ 0 h 66"/>
                <a:gd name="T14" fmla="*/ 26 w 59"/>
                <a:gd name="T15" fmla="*/ 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66">
                  <a:moveTo>
                    <a:pt x="26" y="3"/>
                  </a:moveTo>
                  <a:cubicBezTo>
                    <a:pt x="26" y="3"/>
                    <a:pt x="11" y="35"/>
                    <a:pt x="0" y="48"/>
                  </a:cubicBezTo>
                  <a:cubicBezTo>
                    <a:pt x="0" y="48"/>
                    <a:pt x="0" y="55"/>
                    <a:pt x="6" y="66"/>
                  </a:cubicBezTo>
                  <a:cubicBezTo>
                    <a:pt x="6" y="66"/>
                    <a:pt x="14" y="47"/>
                    <a:pt x="29" y="32"/>
                  </a:cubicBezTo>
                  <a:cubicBezTo>
                    <a:pt x="37" y="23"/>
                    <a:pt x="42" y="19"/>
                    <a:pt x="59" y="7"/>
                  </a:cubicBezTo>
                  <a:cubicBezTo>
                    <a:pt x="59" y="7"/>
                    <a:pt x="45" y="11"/>
                    <a:pt x="40" y="12"/>
                  </a:cubicBezTo>
                  <a:cubicBezTo>
                    <a:pt x="40" y="12"/>
                    <a:pt x="40" y="4"/>
                    <a:pt x="40" y="0"/>
                  </a:cubicBezTo>
                  <a:cubicBezTo>
                    <a:pt x="36" y="1"/>
                    <a:pt x="30" y="2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1955800" y="2209801"/>
              <a:ext cx="1460500" cy="635000"/>
            </a:xfrm>
            <a:custGeom>
              <a:avLst/>
              <a:gdLst>
                <a:gd name="T0" fmla="*/ 0 w 358"/>
                <a:gd name="T1" fmla="*/ 95 h 155"/>
                <a:gd name="T2" fmla="*/ 33 w 358"/>
                <a:gd name="T3" fmla="*/ 106 h 155"/>
                <a:gd name="T4" fmla="*/ 132 w 358"/>
                <a:gd name="T5" fmla="*/ 73 h 155"/>
                <a:gd name="T6" fmla="*/ 203 w 358"/>
                <a:gd name="T7" fmla="*/ 61 h 155"/>
                <a:gd name="T8" fmla="*/ 134 w 358"/>
                <a:gd name="T9" fmla="*/ 92 h 155"/>
                <a:gd name="T10" fmla="*/ 37 w 358"/>
                <a:gd name="T11" fmla="*/ 115 h 155"/>
                <a:gd name="T12" fmla="*/ 3 w 358"/>
                <a:gd name="T13" fmla="*/ 155 h 155"/>
                <a:gd name="T14" fmla="*/ 253 w 358"/>
                <a:gd name="T15" fmla="*/ 85 h 155"/>
                <a:gd name="T16" fmla="*/ 358 w 358"/>
                <a:gd name="T17" fmla="*/ 2 h 155"/>
                <a:gd name="T18" fmla="*/ 171 w 358"/>
                <a:gd name="T19" fmla="*/ 33 h 155"/>
                <a:gd name="T20" fmla="*/ 0 w 358"/>
                <a:gd name="T21" fmla="*/ 9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155">
                  <a:moveTo>
                    <a:pt x="0" y="95"/>
                  </a:moveTo>
                  <a:cubicBezTo>
                    <a:pt x="11" y="96"/>
                    <a:pt x="23" y="99"/>
                    <a:pt x="33" y="106"/>
                  </a:cubicBezTo>
                  <a:cubicBezTo>
                    <a:pt x="75" y="90"/>
                    <a:pt x="95" y="83"/>
                    <a:pt x="132" y="73"/>
                  </a:cubicBezTo>
                  <a:cubicBezTo>
                    <a:pt x="162" y="64"/>
                    <a:pt x="185" y="63"/>
                    <a:pt x="203" y="61"/>
                  </a:cubicBezTo>
                  <a:cubicBezTo>
                    <a:pt x="203" y="61"/>
                    <a:pt x="177" y="78"/>
                    <a:pt x="134" y="92"/>
                  </a:cubicBezTo>
                  <a:cubicBezTo>
                    <a:pt x="91" y="106"/>
                    <a:pt x="72" y="108"/>
                    <a:pt x="37" y="115"/>
                  </a:cubicBezTo>
                  <a:cubicBezTo>
                    <a:pt x="37" y="116"/>
                    <a:pt x="32" y="141"/>
                    <a:pt x="3" y="155"/>
                  </a:cubicBezTo>
                  <a:cubicBezTo>
                    <a:pt x="65" y="128"/>
                    <a:pt x="187" y="112"/>
                    <a:pt x="253" y="85"/>
                  </a:cubicBezTo>
                  <a:cubicBezTo>
                    <a:pt x="342" y="48"/>
                    <a:pt x="358" y="2"/>
                    <a:pt x="358" y="2"/>
                  </a:cubicBezTo>
                  <a:cubicBezTo>
                    <a:pt x="281" y="0"/>
                    <a:pt x="219" y="18"/>
                    <a:pt x="171" y="33"/>
                  </a:cubicBezTo>
                  <a:cubicBezTo>
                    <a:pt x="115" y="50"/>
                    <a:pt x="29" y="82"/>
                    <a:pt x="0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733425" y="4881563"/>
              <a:ext cx="995363" cy="749300"/>
            </a:xfrm>
            <a:custGeom>
              <a:avLst/>
              <a:gdLst>
                <a:gd name="T0" fmla="*/ 244 w 244"/>
                <a:gd name="T1" fmla="*/ 145 h 183"/>
                <a:gd name="T2" fmla="*/ 216 w 244"/>
                <a:gd name="T3" fmla="*/ 128 h 183"/>
                <a:gd name="T4" fmla="*/ 166 w 244"/>
                <a:gd name="T5" fmla="*/ 145 h 183"/>
                <a:gd name="T6" fmla="*/ 126 w 244"/>
                <a:gd name="T7" fmla="*/ 105 h 183"/>
                <a:gd name="T8" fmla="*/ 71 w 244"/>
                <a:gd name="T9" fmla="*/ 6 h 183"/>
                <a:gd name="T10" fmla="*/ 48 w 244"/>
                <a:gd name="T11" fmla="*/ 0 h 183"/>
                <a:gd name="T12" fmla="*/ 43 w 244"/>
                <a:gd name="T13" fmla="*/ 4 h 183"/>
                <a:gd name="T14" fmla="*/ 42 w 244"/>
                <a:gd name="T15" fmla="*/ 22 h 183"/>
                <a:gd name="T16" fmla="*/ 19 w 244"/>
                <a:gd name="T17" fmla="*/ 11 h 183"/>
                <a:gd name="T18" fmla="*/ 6 w 244"/>
                <a:gd name="T19" fmla="*/ 26 h 183"/>
                <a:gd name="T20" fmla="*/ 117 w 244"/>
                <a:gd name="T21" fmla="*/ 139 h 183"/>
                <a:gd name="T22" fmla="*/ 131 w 244"/>
                <a:gd name="T23" fmla="*/ 183 h 183"/>
                <a:gd name="T24" fmla="*/ 177 w 244"/>
                <a:gd name="T25" fmla="*/ 169 h 183"/>
                <a:gd name="T26" fmla="*/ 226 w 244"/>
                <a:gd name="T27" fmla="*/ 155 h 183"/>
                <a:gd name="T28" fmla="*/ 244 w 244"/>
                <a:gd name="T29" fmla="*/ 1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4" h="183">
                  <a:moveTo>
                    <a:pt x="244" y="145"/>
                  </a:moveTo>
                  <a:cubicBezTo>
                    <a:pt x="236" y="136"/>
                    <a:pt x="226" y="130"/>
                    <a:pt x="216" y="128"/>
                  </a:cubicBezTo>
                  <a:cubicBezTo>
                    <a:pt x="190" y="123"/>
                    <a:pt x="181" y="140"/>
                    <a:pt x="166" y="145"/>
                  </a:cubicBezTo>
                  <a:cubicBezTo>
                    <a:pt x="150" y="151"/>
                    <a:pt x="141" y="140"/>
                    <a:pt x="126" y="105"/>
                  </a:cubicBezTo>
                  <a:cubicBezTo>
                    <a:pt x="112" y="70"/>
                    <a:pt x="86" y="23"/>
                    <a:pt x="71" y="6"/>
                  </a:cubicBezTo>
                  <a:cubicBezTo>
                    <a:pt x="66" y="0"/>
                    <a:pt x="50" y="0"/>
                    <a:pt x="48" y="0"/>
                  </a:cubicBezTo>
                  <a:cubicBezTo>
                    <a:pt x="45" y="0"/>
                    <a:pt x="43" y="1"/>
                    <a:pt x="43" y="4"/>
                  </a:cubicBezTo>
                  <a:cubicBezTo>
                    <a:pt x="42" y="7"/>
                    <a:pt x="42" y="22"/>
                    <a:pt x="42" y="22"/>
                  </a:cubicBezTo>
                  <a:cubicBezTo>
                    <a:pt x="37" y="19"/>
                    <a:pt x="25" y="11"/>
                    <a:pt x="19" y="11"/>
                  </a:cubicBezTo>
                  <a:cubicBezTo>
                    <a:pt x="14" y="10"/>
                    <a:pt x="0" y="25"/>
                    <a:pt x="6" y="26"/>
                  </a:cubicBezTo>
                  <a:cubicBezTo>
                    <a:pt x="73" y="39"/>
                    <a:pt x="104" y="112"/>
                    <a:pt x="117" y="139"/>
                  </a:cubicBezTo>
                  <a:cubicBezTo>
                    <a:pt x="124" y="153"/>
                    <a:pt x="128" y="169"/>
                    <a:pt x="131" y="183"/>
                  </a:cubicBezTo>
                  <a:cubicBezTo>
                    <a:pt x="150" y="181"/>
                    <a:pt x="164" y="178"/>
                    <a:pt x="177" y="169"/>
                  </a:cubicBezTo>
                  <a:cubicBezTo>
                    <a:pt x="190" y="160"/>
                    <a:pt x="214" y="155"/>
                    <a:pt x="226" y="155"/>
                  </a:cubicBezTo>
                  <a:cubicBezTo>
                    <a:pt x="239" y="155"/>
                    <a:pt x="242" y="149"/>
                    <a:pt x="244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395288" y="2463801"/>
              <a:ext cx="260350" cy="295275"/>
            </a:xfrm>
            <a:custGeom>
              <a:avLst/>
              <a:gdLst>
                <a:gd name="T0" fmla="*/ 3 w 64"/>
                <a:gd name="T1" fmla="*/ 0 h 72"/>
                <a:gd name="T2" fmla="*/ 3 w 64"/>
                <a:gd name="T3" fmla="*/ 35 h 72"/>
                <a:gd name="T4" fmla="*/ 23 w 64"/>
                <a:gd name="T5" fmla="*/ 65 h 72"/>
                <a:gd name="T6" fmla="*/ 64 w 64"/>
                <a:gd name="T7" fmla="*/ 51 h 72"/>
                <a:gd name="T8" fmla="*/ 3 w 64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72">
                  <a:moveTo>
                    <a:pt x="3" y="0"/>
                  </a:moveTo>
                  <a:cubicBezTo>
                    <a:pt x="1" y="9"/>
                    <a:pt x="0" y="23"/>
                    <a:pt x="3" y="35"/>
                  </a:cubicBezTo>
                  <a:cubicBezTo>
                    <a:pt x="6" y="45"/>
                    <a:pt x="12" y="58"/>
                    <a:pt x="23" y="65"/>
                  </a:cubicBezTo>
                  <a:cubicBezTo>
                    <a:pt x="33" y="71"/>
                    <a:pt x="56" y="72"/>
                    <a:pt x="64" y="51"/>
                  </a:cubicBezTo>
                  <a:cubicBezTo>
                    <a:pt x="64" y="51"/>
                    <a:pt x="22" y="54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37" name="Freeform 36"/>
            <p:cNvSpPr>
              <a:spLocks noEditPoints="1"/>
            </p:cNvSpPr>
            <p:nvPr userDrawn="1"/>
          </p:nvSpPr>
          <p:spPr bwMode="auto">
            <a:xfrm>
              <a:off x="90488" y="1584326"/>
              <a:ext cx="752475" cy="315913"/>
            </a:xfrm>
            <a:custGeom>
              <a:avLst/>
              <a:gdLst>
                <a:gd name="T0" fmla="*/ 0 w 185"/>
                <a:gd name="T1" fmla="*/ 58 h 77"/>
                <a:gd name="T2" fmla="*/ 35 w 185"/>
                <a:gd name="T3" fmla="*/ 67 h 77"/>
                <a:gd name="T4" fmla="*/ 71 w 185"/>
                <a:gd name="T5" fmla="*/ 43 h 77"/>
                <a:gd name="T6" fmla="*/ 69 w 185"/>
                <a:gd name="T7" fmla="*/ 61 h 77"/>
                <a:gd name="T8" fmla="*/ 88 w 185"/>
                <a:gd name="T9" fmla="*/ 50 h 77"/>
                <a:gd name="T10" fmla="*/ 81 w 185"/>
                <a:gd name="T11" fmla="*/ 69 h 77"/>
                <a:gd name="T12" fmla="*/ 100 w 185"/>
                <a:gd name="T13" fmla="*/ 63 h 77"/>
                <a:gd name="T14" fmla="*/ 97 w 185"/>
                <a:gd name="T15" fmla="*/ 77 h 77"/>
                <a:gd name="T16" fmla="*/ 138 w 185"/>
                <a:gd name="T17" fmla="*/ 55 h 77"/>
                <a:gd name="T18" fmla="*/ 138 w 185"/>
                <a:gd name="T19" fmla="*/ 69 h 77"/>
                <a:gd name="T20" fmla="*/ 185 w 185"/>
                <a:gd name="T21" fmla="*/ 1 h 77"/>
                <a:gd name="T22" fmla="*/ 127 w 185"/>
                <a:gd name="T23" fmla="*/ 10 h 77"/>
                <a:gd name="T24" fmla="*/ 27 w 185"/>
                <a:gd name="T25" fmla="*/ 0 h 77"/>
                <a:gd name="T26" fmla="*/ 43 w 185"/>
                <a:gd name="T27" fmla="*/ 17 h 77"/>
                <a:gd name="T28" fmla="*/ 29 w 185"/>
                <a:gd name="T29" fmla="*/ 23 h 77"/>
                <a:gd name="T30" fmla="*/ 46 w 185"/>
                <a:gd name="T31" fmla="*/ 37 h 77"/>
                <a:gd name="T32" fmla="*/ 0 w 185"/>
                <a:gd name="T33" fmla="*/ 58 h 77"/>
                <a:gd name="T34" fmla="*/ 109 w 185"/>
                <a:gd name="T35" fmla="*/ 24 h 77"/>
                <a:gd name="T36" fmla="*/ 159 w 185"/>
                <a:gd name="T37" fmla="*/ 25 h 77"/>
                <a:gd name="T38" fmla="*/ 148 w 185"/>
                <a:gd name="T39" fmla="*/ 44 h 77"/>
                <a:gd name="T40" fmla="*/ 109 w 185"/>
                <a:gd name="T41" fmla="*/ 25 h 77"/>
                <a:gd name="T42" fmla="*/ 109 w 185"/>
                <a:gd name="T43" fmla="*/ 2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5" h="77">
                  <a:moveTo>
                    <a:pt x="0" y="58"/>
                  </a:moveTo>
                  <a:cubicBezTo>
                    <a:pt x="0" y="58"/>
                    <a:pt x="11" y="72"/>
                    <a:pt x="35" y="67"/>
                  </a:cubicBezTo>
                  <a:cubicBezTo>
                    <a:pt x="59" y="61"/>
                    <a:pt x="67" y="48"/>
                    <a:pt x="71" y="43"/>
                  </a:cubicBezTo>
                  <a:cubicBezTo>
                    <a:pt x="71" y="43"/>
                    <a:pt x="68" y="56"/>
                    <a:pt x="69" y="61"/>
                  </a:cubicBezTo>
                  <a:cubicBezTo>
                    <a:pt x="69" y="61"/>
                    <a:pt x="80" y="60"/>
                    <a:pt x="88" y="50"/>
                  </a:cubicBezTo>
                  <a:cubicBezTo>
                    <a:pt x="88" y="50"/>
                    <a:pt x="82" y="60"/>
                    <a:pt x="81" y="69"/>
                  </a:cubicBezTo>
                  <a:cubicBezTo>
                    <a:pt x="81" y="69"/>
                    <a:pt x="88" y="70"/>
                    <a:pt x="100" y="63"/>
                  </a:cubicBezTo>
                  <a:cubicBezTo>
                    <a:pt x="100" y="63"/>
                    <a:pt x="97" y="69"/>
                    <a:pt x="97" y="77"/>
                  </a:cubicBezTo>
                  <a:cubicBezTo>
                    <a:pt x="97" y="77"/>
                    <a:pt x="125" y="68"/>
                    <a:pt x="138" y="55"/>
                  </a:cubicBezTo>
                  <a:cubicBezTo>
                    <a:pt x="138" y="55"/>
                    <a:pt x="139" y="64"/>
                    <a:pt x="138" y="69"/>
                  </a:cubicBezTo>
                  <a:cubicBezTo>
                    <a:pt x="138" y="69"/>
                    <a:pt x="181" y="64"/>
                    <a:pt x="185" y="1"/>
                  </a:cubicBezTo>
                  <a:cubicBezTo>
                    <a:pt x="185" y="1"/>
                    <a:pt x="156" y="12"/>
                    <a:pt x="127" y="10"/>
                  </a:cubicBezTo>
                  <a:cubicBezTo>
                    <a:pt x="98" y="9"/>
                    <a:pt x="44" y="8"/>
                    <a:pt x="27" y="0"/>
                  </a:cubicBezTo>
                  <a:cubicBezTo>
                    <a:pt x="27" y="0"/>
                    <a:pt x="30" y="11"/>
                    <a:pt x="43" y="17"/>
                  </a:cubicBezTo>
                  <a:cubicBezTo>
                    <a:pt x="43" y="17"/>
                    <a:pt x="36" y="17"/>
                    <a:pt x="29" y="23"/>
                  </a:cubicBezTo>
                  <a:cubicBezTo>
                    <a:pt x="29" y="23"/>
                    <a:pt x="33" y="32"/>
                    <a:pt x="46" y="37"/>
                  </a:cubicBezTo>
                  <a:cubicBezTo>
                    <a:pt x="46" y="37"/>
                    <a:pt x="23" y="60"/>
                    <a:pt x="0" y="58"/>
                  </a:cubicBezTo>
                  <a:close/>
                  <a:moveTo>
                    <a:pt x="109" y="24"/>
                  </a:moveTo>
                  <a:cubicBezTo>
                    <a:pt x="132" y="27"/>
                    <a:pt x="159" y="25"/>
                    <a:pt x="159" y="25"/>
                  </a:cubicBezTo>
                  <a:cubicBezTo>
                    <a:pt x="157" y="34"/>
                    <a:pt x="154" y="40"/>
                    <a:pt x="148" y="44"/>
                  </a:cubicBezTo>
                  <a:cubicBezTo>
                    <a:pt x="146" y="26"/>
                    <a:pt x="109" y="25"/>
                    <a:pt x="109" y="25"/>
                  </a:cubicBezTo>
                  <a:lnTo>
                    <a:pt x="10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1300163" y="5597526"/>
              <a:ext cx="200025" cy="119063"/>
            </a:xfrm>
            <a:custGeom>
              <a:avLst/>
              <a:gdLst>
                <a:gd name="T0" fmla="*/ 26 w 49"/>
                <a:gd name="T1" fmla="*/ 4 h 29"/>
                <a:gd name="T2" fmla="*/ 4 w 49"/>
                <a:gd name="T3" fmla="*/ 24 h 29"/>
                <a:gd name="T4" fmla="*/ 36 w 49"/>
                <a:gd name="T5" fmla="*/ 20 h 29"/>
                <a:gd name="T6" fmla="*/ 45 w 49"/>
                <a:gd name="T7" fmla="*/ 5 h 29"/>
                <a:gd name="T8" fmla="*/ 26 w 4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26" y="4"/>
                  </a:moveTo>
                  <a:cubicBezTo>
                    <a:pt x="5" y="10"/>
                    <a:pt x="0" y="19"/>
                    <a:pt x="4" y="24"/>
                  </a:cubicBezTo>
                  <a:cubicBezTo>
                    <a:pt x="8" y="29"/>
                    <a:pt x="26" y="25"/>
                    <a:pt x="36" y="20"/>
                  </a:cubicBezTo>
                  <a:cubicBezTo>
                    <a:pt x="46" y="15"/>
                    <a:pt x="49" y="10"/>
                    <a:pt x="45" y="5"/>
                  </a:cubicBezTo>
                  <a:cubicBezTo>
                    <a:pt x="42" y="0"/>
                    <a:pt x="30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39" name="Oval 38"/>
            <p:cNvSpPr>
              <a:spLocks noChangeArrowheads="1"/>
            </p:cNvSpPr>
            <p:nvPr userDrawn="1"/>
          </p:nvSpPr>
          <p:spPr bwMode="auto">
            <a:xfrm>
              <a:off x="574675" y="1535113"/>
              <a:ext cx="241300" cy="460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509588" y="3371851"/>
              <a:ext cx="371475" cy="593725"/>
            </a:xfrm>
            <a:custGeom>
              <a:avLst/>
              <a:gdLst>
                <a:gd name="T0" fmla="*/ 33 w 91"/>
                <a:gd name="T1" fmla="*/ 1 h 145"/>
                <a:gd name="T2" fmla="*/ 32 w 91"/>
                <a:gd name="T3" fmla="*/ 0 h 145"/>
                <a:gd name="T4" fmla="*/ 31 w 91"/>
                <a:gd name="T5" fmla="*/ 2 h 145"/>
                <a:gd name="T6" fmla="*/ 13 w 91"/>
                <a:gd name="T7" fmla="*/ 14 h 145"/>
                <a:gd name="T8" fmla="*/ 16 w 91"/>
                <a:gd name="T9" fmla="*/ 68 h 145"/>
                <a:gd name="T10" fmla="*/ 51 w 91"/>
                <a:gd name="T11" fmla="*/ 145 h 145"/>
                <a:gd name="T12" fmla="*/ 68 w 91"/>
                <a:gd name="T13" fmla="*/ 97 h 145"/>
                <a:gd name="T14" fmla="*/ 91 w 91"/>
                <a:gd name="T15" fmla="*/ 47 h 145"/>
                <a:gd name="T16" fmla="*/ 74 w 91"/>
                <a:gd name="T17" fmla="*/ 54 h 145"/>
                <a:gd name="T18" fmla="*/ 68 w 91"/>
                <a:gd name="T19" fmla="*/ 55 h 145"/>
                <a:gd name="T20" fmla="*/ 65 w 91"/>
                <a:gd name="T21" fmla="*/ 49 h 145"/>
                <a:gd name="T22" fmla="*/ 58 w 91"/>
                <a:gd name="T23" fmla="*/ 19 h 145"/>
                <a:gd name="T24" fmla="*/ 58 w 91"/>
                <a:gd name="T25" fmla="*/ 12 h 145"/>
                <a:gd name="T26" fmla="*/ 33 w 91"/>
                <a:gd name="T27" fmla="*/ 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145">
                  <a:moveTo>
                    <a:pt x="33" y="1"/>
                  </a:moveTo>
                  <a:cubicBezTo>
                    <a:pt x="33" y="1"/>
                    <a:pt x="32" y="0"/>
                    <a:pt x="32" y="0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6" y="7"/>
                    <a:pt x="22" y="10"/>
                    <a:pt x="13" y="14"/>
                  </a:cubicBezTo>
                  <a:cubicBezTo>
                    <a:pt x="13" y="14"/>
                    <a:pt x="0" y="39"/>
                    <a:pt x="16" y="68"/>
                  </a:cubicBezTo>
                  <a:cubicBezTo>
                    <a:pt x="31" y="98"/>
                    <a:pt x="44" y="128"/>
                    <a:pt x="51" y="145"/>
                  </a:cubicBezTo>
                  <a:cubicBezTo>
                    <a:pt x="51" y="145"/>
                    <a:pt x="59" y="144"/>
                    <a:pt x="68" y="97"/>
                  </a:cubicBezTo>
                  <a:cubicBezTo>
                    <a:pt x="75" y="66"/>
                    <a:pt x="83" y="58"/>
                    <a:pt x="91" y="47"/>
                  </a:cubicBezTo>
                  <a:cubicBezTo>
                    <a:pt x="82" y="52"/>
                    <a:pt x="74" y="53"/>
                    <a:pt x="74" y="54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59" y="38"/>
                    <a:pt x="58" y="28"/>
                    <a:pt x="58" y="19"/>
                  </a:cubicBezTo>
                  <a:cubicBezTo>
                    <a:pt x="58" y="17"/>
                    <a:pt x="58" y="14"/>
                    <a:pt x="58" y="12"/>
                  </a:cubicBezTo>
                  <a:cubicBezTo>
                    <a:pt x="44" y="12"/>
                    <a:pt x="36" y="5"/>
                    <a:pt x="3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436563" y="1887538"/>
              <a:ext cx="252413" cy="236538"/>
            </a:xfrm>
            <a:custGeom>
              <a:avLst/>
              <a:gdLst>
                <a:gd name="T0" fmla="*/ 24 w 62"/>
                <a:gd name="T1" fmla="*/ 16 h 58"/>
                <a:gd name="T2" fmla="*/ 1 w 62"/>
                <a:gd name="T3" fmla="*/ 58 h 58"/>
                <a:gd name="T4" fmla="*/ 25 w 62"/>
                <a:gd name="T5" fmla="*/ 35 h 58"/>
                <a:gd name="T6" fmla="*/ 62 w 62"/>
                <a:gd name="T7" fmla="*/ 0 h 58"/>
                <a:gd name="T8" fmla="*/ 24 w 62"/>
                <a:gd name="T9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8">
                  <a:moveTo>
                    <a:pt x="24" y="16"/>
                  </a:moveTo>
                  <a:cubicBezTo>
                    <a:pt x="9" y="26"/>
                    <a:pt x="0" y="38"/>
                    <a:pt x="1" y="58"/>
                  </a:cubicBezTo>
                  <a:cubicBezTo>
                    <a:pt x="1" y="58"/>
                    <a:pt x="13" y="42"/>
                    <a:pt x="25" y="35"/>
                  </a:cubicBezTo>
                  <a:cubicBezTo>
                    <a:pt x="35" y="29"/>
                    <a:pt x="53" y="14"/>
                    <a:pt x="62" y="0"/>
                  </a:cubicBezTo>
                  <a:cubicBezTo>
                    <a:pt x="58" y="1"/>
                    <a:pt x="35" y="8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-4763" y="2447926"/>
              <a:ext cx="85725" cy="285750"/>
            </a:xfrm>
            <a:custGeom>
              <a:avLst/>
              <a:gdLst>
                <a:gd name="T0" fmla="*/ 0 w 21"/>
                <a:gd name="T1" fmla="*/ 0 h 70"/>
                <a:gd name="T2" fmla="*/ 0 w 21"/>
                <a:gd name="T3" fmla="*/ 0 h 70"/>
                <a:gd name="T4" fmla="*/ 0 w 21"/>
                <a:gd name="T5" fmla="*/ 70 h 70"/>
                <a:gd name="T6" fmla="*/ 0 w 21"/>
                <a:gd name="T7" fmla="*/ 70 h 70"/>
                <a:gd name="T8" fmla="*/ 0 w 21"/>
                <a:gd name="T9" fmla="*/ 70 h 70"/>
                <a:gd name="T10" fmla="*/ 18 w 21"/>
                <a:gd name="T11" fmla="*/ 47 h 70"/>
                <a:gd name="T12" fmla="*/ 15 w 21"/>
                <a:gd name="T13" fmla="*/ 24 h 70"/>
                <a:gd name="T14" fmla="*/ 0 w 21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7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8" y="63"/>
                    <a:pt x="16" y="53"/>
                    <a:pt x="18" y="47"/>
                  </a:cubicBezTo>
                  <a:cubicBezTo>
                    <a:pt x="20" y="40"/>
                    <a:pt x="21" y="31"/>
                    <a:pt x="15" y="24"/>
                  </a:cubicBez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-4763" y="2751138"/>
              <a:ext cx="114300" cy="309563"/>
            </a:xfrm>
            <a:custGeom>
              <a:avLst/>
              <a:gdLst>
                <a:gd name="T0" fmla="*/ 0 w 28"/>
                <a:gd name="T1" fmla="*/ 8 h 76"/>
                <a:gd name="T2" fmla="*/ 0 w 28"/>
                <a:gd name="T3" fmla="*/ 8 h 76"/>
                <a:gd name="T4" fmla="*/ 0 w 28"/>
                <a:gd name="T5" fmla="*/ 8 h 76"/>
                <a:gd name="T6" fmla="*/ 0 w 28"/>
                <a:gd name="T7" fmla="*/ 76 h 76"/>
                <a:gd name="T8" fmla="*/ 0 w 28"/>
                <a:gd name="T9" fmla="*/ 76 h 76"/>
                <a:gd name="T10" fmla="*/ 0 w 28"/>
                <a:gd name="T11" fmla="*/ 76 h 76"/>
                <a:gd name="T12" fmla="*/ 18 w 28"/>
                <a:gd name="T13" fmla="*/ 61 h 76"/>
                <a:gd name="T14" fmla="*/ 25 w 28"/>
                <a:gd name="T15" fmla="*/ 27 h 76"/>
                <a:gd name="T16" fmla="*/ 10 w 28"/>
                <a:gd name="T17" fmla="*/ 0 h 76"/>
                <a:gd name="T18" fmla="*/ 0 w 28"/>
                <a:gd name="T19" fmla="*/ 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76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6" y="73"/>
                    <a:pt x="11" y="71"/>
                    <a:pt x="18" y="61"/>
                  </a:cubicBezTo>
                  <a:cubicBezTo>
                    <a:pt x="23" y="53"/>
                    <a:pt x="28" y="37"/>
                    <a:pt x="25" y="27"/>
                  </a:cubicBezTo>
                  <a:cubicBezTo>
                    <a:pt x="22" y="13"/>
                    <a:pt x="15" y="8"/>
                    <a:pt x="10" y="0"/>
                  </a:cubicBezTo>
                  <a:cubicBezTo>
                    <a:pt x="7" y="3"/>
                    <a:pt x="5" y="6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-4763" y="4162426"/>
              <a:ext cx="103188" cy="547688"/>
            </a:xfrm>
            <a:custGeom>
              <a:avLst/>
              <a:gdLst>
                <a:gd name="T0" fmla="*/ 0 w 25"/>
                <a:gd name="T1" fmla="*/ 134 h 134"/>
                <a:gd name="T2" fmla="*/ 24 w 25"/>
                <a:gd name="T3" fmla="*/ 55 h 134"/>
                <a:gd name="T4" fmla="*/ 0 w 25"/>
                <a:gd name="T5" fmla="*/ 0 h 134"/>
                <a:gd name="T6" fmla="*/ 0 w 25"/>
                <a:gd name="T7" fmla="*/ 0 h 134"/>
                <a:gd name="T8" fmla="*/ 0 w 25"/>
                <a:gd name="T9" fmla="*/ 133 h 134"/>
                <a:gd name="T10" fmla="*/ 0 w 25"/>
                <a:gd name="T11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4">
                  <a:moveTo>
                    <a:pt x="0" y="134"/>
                  </a:moveTo>
                  <a:cubicBezTo>
                    <a:pt x="1" y="123"/>
                    <a:pt x="23" y="90"/>
                    <a:pt x="24" y="55"/>
                  </a:cubicBezTo>
                  <a:cubicBezTo>
                    <a:pt x="25" y="38"/>
                    <a:pt x="9" y="1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44450" y="3929063"/>
              <a:ext cx="212725" cy="433388"/>
            </a:xfrm>
            <a:custGeom>
              <a:avLst/>
              <a:gdLst>
                <a:gd name="T0" fmla="*/ 51 w 52"/>
                <a:gd name="T1" fmla="*/ 53 h 106"/>
                <a:gd name="T2" fmla="*/ 23 w 52"/>
                <a:gd name="T3" fmla="*/ 0 h 106"/>
                <a:gd name="T4" fmla="*/ 2 w 52"/>
                <a:gd name="T5" fmla="*/ 39 h 106"/>
                <a:gd name="T6" fmla="*/ 12 w 52"/>
                <a:gd name="T7" fmla="*/ 77 h 106"/>
                <a:gd name="T8" fmla="*/ 33 w 52"/>
                <a:gd name="T9" fmla="*/ 106 h 106"/>
                <a:gd name="T10" fmla="*/ 51 w 52"/>
                <a:gd name="T11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06">
                  <a:moveTo>
                    <a:pt x="51" y="53"/>
                  </a:moveTo>
                  <a:cubicBezTo>
                    <a:pt x="52" y="35"/>
                    <a:pt x="23" y="0"/>
                    <a:pt x="23" y="0"/>
                  </a:cubicBezTo>
                  <a:cubicBezTo>
                    <a:pt x="8" y="15"/>
                    <a:pt x="4" y="24"/>
                    <a:pt x="2" y="39"/>
                  </a:cubicBezTo>
                  <a:cubicBezTo>
                    <a:pt x="0" y="53"/>
                    <a:pt x="5" y="64"/>
                    <a:pt x="12" y="77"/>
                  </a:cubicBezTo>
                  <a:cubicBezTo>
                    <a:pt x="18" y="89"/>
                    <a:pt x="33" y="106"/>
                    <a:pt x="33" y="106"/>
                  </a:cubicBezTo>
                  <a:cubicBezTo>
                    <a:pt x="35" y="92"/>
                    <a:pt x="50" y="77"/>
                    <a:pt x="51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93663" y="2640013"/>
              <a:ext cx="166688" cy="401638"/>
            </a:xfrm>
            <a:custGeom>
              <a:avLst/>
              <a:gdLst>
                <a:gd name="T0" fmla="*/ 6 w 41"/>
                <a:gd name="T1" fmla="*/ 0 h 98"/>
                <a:gd name="T2" fmla="*/ 1 w 41"/>
                <a:gd name="T3" fmla="*/ 30 h 98"/>
                <a:gd name="T4" fmla="*/ 13 w 41"/>
                <a:gd name="T5" fmla="*/ 58 h 98"/>
                <a:gd name="T6" fmla="*/ 0 w 41"/>
                <a:gd name="T7" fmla="*/ 98 h 98"/>
                <a:gd name="T8" fmla="*/ 34 w 41"/>
                <a:gd name="T9" fmla="*/ 67 h 98"/>
                <a:gd name="T10" fmla="*/ 33 w 41"/>
                <a:gd name="T11" fmla="*/ 36 h 98"/>
                <a:gd name="T12" fmla="*/ 6 w 41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98">
                  <a:moveTo>
                    <a:pt x="6" y="0"/>
                  </a:moveTo>
                  <a:cubicBezTo>
                    <a:pt x="1" y="11"/>
                    <a:pt x="0" y="23"/>
                    <a:pt x="1" y="30"/>
                  </a:cubicBezTo>
                  <a:cubicBezTo>
                    <a:pt x="3" y="37"/>
                    <a:pt x="12" y="47"/>
                    <a:pt x="13" y="58"/>
                  </a:cubicBezTo>
                  <a:cubicBezTo>
                    <a:pt x="14" y="76"/>
                    <a:pt x="0" y="98"/>
                    <a:pt x="0" y="98"/>
                  </a:cubicBezTo>
                  <a:cubicBezTo>
                    <a:pt x="13" y="92"/>
                    <a:pt x="28" y="76"/>
                    <a:pt x="34" y="67"/>
                  </a:cubicBezTo>
                  <a:cubicBezTo>
                    <a:pt x="41" y="57"/>
                    <a:pt x="36" y="44"/>
                    <a:pt x="33" y="36"/>
                  </a:cubicBezTo>
                  <a:cubicBezTo>
                    <a:pt x="31" y="29"/>
                    <a:pt x="10" y="4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-4763" y="3086101"/>
              <a:ext cx="122238" cy="314325"/>
            </a:xfrm>
            <a:custGeom>
              <a:avLst/>
              <a:gdLst>
                <a:gd name="T0" fmla="*/ 0 w 30"/>
                <a:gd name="T1" fmla="*/ 77 h 77"/>
                <a:gd name="T2" fmla="*/ 28 w 30"/>
                <a:gd name="T3" fmla="*/ 25 h 77"/>
                <a:gd name="T4" fmla="*/ 0 w 30"/>
                <a:gd name="T5" fmla="*/ 0 h 77"/>
                <a:gd name="T6" fmla="*/ 0 w 30"/>
                <a:gd name="T7" fmla="*/ 0 h 77"/>
                <a:gd name="T8" fmla="*/ 0 w 30"/>
                <a:gd name="T9" fmla="*/ 0 h 77"/>
                <a:gd name="T10" fmla="*/ 0 w 30"/>
                <a:gd name="T11" fmla="*/ 77 h 77"/>
                <a:gd name="T12" fmla="*/ 0 w 30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77">
                  <a:moveTo>
                    <a:pt x="0" y="77"/>
                  </a:moveTo>
                  <a:cubicBezTo>
                    <a:pt x="3" y="64"/>
                    <a:pt x="30" y="39"/>
                    <a:pt x="28" y="25"/>
                  </a:cubicBezTo>
                  <a:cubicBezTo>
                    <a:pt x="24" y="5"/>
                    <a:pt x="11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-4763" y="3641726"/>
              <a:ext cx="98425" cy="385763"/>
            </a:xfrm>
            <a:custGeom>
              <a:avLst/>
              <a:gdLst>
                <a:gd name="T0" fmla="*/ 21 w 24"/>
                <a:gd name="T1" fmla="*/ 60 h 94"/>
                <a:gd name="T2" fmla="*/ 20 w 24"/>
                <a:gd name="T3" fmla="*/ 34 h 94"/>
                <a:gd name="T4" fmla="*/ 0 w 24"/>
                <a:gd name="T5" fmla="*/ 0 h 94"/>
                <a:gd name="T6" fmla="*/ 0 w 24"/>
                <a:gd name="T7" fmla="*/ 0 h 94"/>
                <a:gd name="T8" fmla="*/ 0 w 24"/>
                <a:gd name="T9" fmla="*/ 0 h 94"/>
                <a:gd name="T10" fmla="*/ 0 w 24"/>
                <a:gd name="T11" fmla="*/ 94 h 94"/>
                <a:gd name="T12" fmla="*/ 0 w 24"/>
                <a:gd name="T13" fmla="*/ 94 h 94"/>
                <a:gd name="T14" fmla="*/ 21 w 24"/>
                <a:gd name="T15" fmla="*/ 6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94">
                  <a:moveTo>
                    <a:pt x="21" y="60"/>
                  </a:moveTo>
                  <a:cubicBezTo>
                    <a:pt x="24" y="51"/>
                    <a:pt x="24" y="41"/>
                    <a:pt x="20" y="34"/>
                  </a:cubicBezTo>
                  <a:cubicBezTo>
                    <a:pt x="16" y="26"/>
                    <a:pt x="2" y="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" y="85"/>
                    <a:pt x="15" y="75"/>
                    <a:pt x="21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49" name="Freeform 48"/>
            <p:cNvSpPr>
              <a:spLocks/>
            </p:cNvSpPr>
            <p:nvPr userDrawn="1"/>
          </p:nvSpPr>
          <p:spPr bwMode="auto">
            <a:xfrm>
              <a:off x="138113" y="3602038"/>
              <a:ext cx="207963" cy="396875"/>
            </a:xfrm>
            <a:custGeom>
              <a:avLst/>
              <a:gdLst>
                <a:gd name="T0" fmla="*/ 22 w 51"/>
                <a:gd name="T1" fmla="*/ 97 h 97"/>
                <a:gd name="T2" fmla="*/ 47 w 51"/>
                <a:gd name="T3" fmla="*/ 64 h 97"/>
                <a:gd name="T4" fmla="*/ 44 w 51"/>
                <a:gd name="T5" fmla="*/ 29 h 97"/>
                <a:gd name="T6" fmla="*/ 24 w 51"/>
                <a:gd name="T7" fmla="*/ 0 h 97"/>
                <a:gd name="T8" fmla="*/ 2 w 51"/>
                <a:gd name="T9" fmla="*/ 40 h 97"/>
                <a:gd name="T10" fmla="*/ 4 w 51"/>
                <a:gd name="T11" fmla="*/ 66 h 97"/>
                <a:gd name="T12" fmla="*/ 22 w 51"/>
                <a:gd name="T1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97">
                  <a:moveTo>
                    <a:pt x="22" y="97"/>
                  </a:moveTo>
                  <a:cubicBezTo>
                    <a:pt x="22" y="97"/>
                    <a:pt x="43" y="78"/>
                    <a:pt x="47" y="64"/>
                  </a:cubicBezTo>
                  <a:cubicBezTo>
                    <a:pt x="51" y="53"/>
                    <a:pt x="49" y="38"/>
                    <a:pt x="44" y="29"/>
                  </a:cubicBezTo>
                  <a:cubicBezTo>
                    <a:pt x="39" y="20"/>
                    <a:pt x="29" y="10"/>
                    <a:pt x="24" y="0"/>
                  </a:cubicBezTo>
                  <a:cubicBezTo>
                    <a:pt x="19" y="10"/>
                    <a:pt x="4" y="27"/>
                    <a:pt x="2" y="40"/>
                  </a:cubicBezTo>
                  <a:cubicBezTo>
                    <a:pt x="0" y="50"/>
                    <a:pt x="1" y="59"/>
                    <a:pt x="4" y="66"/>
                  </a:cubicBezTo>
                  <a:cubicBezTo>
                    <a:pt x="7" y="73"/>
                    <a:pt x="16" y="87"/>
                    <a:pt x="22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93663" y="2954338"/>
              <a:ext cx="285750" cy="409575"/>
            </a:xfrm>
            <a:custGeom>
              <a:avLst/>
              <a:gdLst>
                <a:gd name="T0" fmla="*/ 43 w 70"/>
                <a:gd name="T1" fmla="*/ 0 h 100"/>
                <a:gd name="T2" fmla="*/ 14 w 70"/>
                <a:gd name="T3" fmla="*/ 63 h 100"/>
                <a:gd name="T4" fmla="*/ 36 w 70"/>
                <a:gd name="T5" fmla="*/ 100 h 100"/>
                <a:gd name="T6" fmla="*/ 65 w 70"/>
                <a:gd name="T7" fmla="*/ 45 h 100"/>
                <a:gd name="T8" fmla="*/ 43 w 70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0">
                  <a:moveTo>
                    <a:pt x="43" y="0"/>
                  </a:moveTo>
                  <a:cubicBezTo>
                    <a:pt x="0" y="24"/>
                    <a:pt x="14" y="63"/>
                    <a:pt x="14" y="63"/>
                  </a:cubicBezTo>
                  <a:cubicBezTo>
                    <a:pt x="24" y="70"/>
                    <a:pt x="33" y="92"/>
                    <a:pt x="36" y="100"/>
                  </a:cubicBezTo>
                  <a:cubicBezTo>
                    <a:pt x="47" y="80"/>
                    <a:pt x="70" y="67"/>
                    <a:pt x="65" y="45"/>
                  </a:cubicBezTo>
                  <a:cubicBezTo>
                    <a:pt x="61" y="23"/>
                    <a:pt x="43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249238" y="3265488"/>
              <a:ext cx="239713" cy="422275"/>
            </a:xfrm>
            <a:custGeom>
              <a:avLst/>
              <a:gdLst>
                <a:gd name="T0" fmla="*/ 49 w 59"/>
                <a:gd name="T1" fmla="*/ 69 h 103"/>
                <a:gd name="T2" fmla="*/ 59 w 59"/>
                <a:gd name="T3" fmla="*/ 42 h 103"/>
                <a:gd name="T4" fmla="*/ 31 w 59"/>
                <a:gd name="T5" fmla="*/ 0 h 103"/>
                <a:gd name="T6" fmla="*/ 3 w 59"/>
                <a:gd name="T7" fmla="*/ 39 h 103"/>
                <a:gd name="T8" fmla="*/ 5 w 59"/>
                <a:gd name="T9" fmla="*/ 68 h 103"/>
                <a:gd name="T10" fmla="*/ 23 w 59"/>
                <a:gd name="T11" fmla="*/ 103 h 103"/>
                <a:gd name="T12" fmla="*/ 49 w 59"/>
                <a:gd name="T13" fmla="*/ 6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103">
                  <a:moveTo>
                    <a:pt x="49" y="69"/>
                  </a:moveTo>
                  <a:cubicBezTo>
                    <a:pt x="58" y="53"/>
                    <a:pt x="59" y="42"/>
                    <a:pt x="59" y="42"/>
                  </a:cubicBezTo>
                  <a:cubicBezTo>
                    <a:pt x="55" y="38"/>
                    <a:pt x="33" y="6"/>
                    <a:pt x="31" y="0"/>
                  </a:cubicBezTo>
                  <a:cubicBezTo>
                    <a:pt x="24" y="13"/>
                    <a:pt x="7" y="29"/>
                    <a:pt x="3" y="39"/>
                  </a:cubicBezTo>
                  <a:cubicBezTo>
                    <a:pt x="1" y="44"/>
                    <a:pt x="0" y="56"/>
                    <a:pt x="5" y="68"/>
                  </a:cubicBezTo>
                  <a:cubicBezTo>
                    <a:pt x="9" y="79"/>
                    <a:pt x="23" y="103"/>
                    <a:pt x="23" y="103"/>
                  </a:cubicBezTo>
                  <a:cubicBezTo>
                    <a:pt x="29" y="97"/>
                    <a:pt x="41" y="86"/>
                    <a:pt x="49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-4763" y="1301751"/>
              <a:ext cx="188913" cy="82550"/>
            </a:xfrm>
            <a:custGeom>
              <a:avLst/>
              <a:gdLst>
                <a:gd name="T0" fmla="*/ 46 w 46"/>
                <a:gd name="T1" fmla="*/ 10 h 20"/>
                <a:gd name="T2" fmla="*/ 0 w 46"/>
                <a:gd name="T3" fmla="*/ 0 h 20"/>
                <a:gd name="T4" fmla="*/ 0 w 46"/>
                <a:gd name="T5" fmla="*/ 0 h 20"/>
                <a:gd name="T6" fmla="*/ 0 w 46"/>
                <a:gd name="T7" fmla="*/ 20 h 20"/>
                <a:gd name="T8" fmla="*/ 0 w 46"/>
                <a:gd name="T9" fmla="*/ 20 h 20"/>
                <a:gd name="T10" fmla="*/ 46 w 46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0">
                  <a:moveTo>
                    <a:pt x="46" y="10"/>
                  </a:moveTo>
                  <a:cubicBezTo>
                    <a:pt x="46" y="5"/>
                    <a:pt x="2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5" y="20"/>
                    <a:pt x="46" y="15"/>
                    <a:pt x="4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53" name="Freeform 52"/>
            <p:cNvSpPr>
              <a:spLocks noEditPoints="1"/>
            </p:cNvSpPr>
            <p:nvPr userDrawn="1"/>
          </p:nvSpPr>
          <p:spPr bwMode="auto">
            <a:xfrm>
              <a:off x="85725" y="1408113"/>
              <a:ext cx="293688" cy="180975"/>
            </a:xfrm>
            <a:custGeom>
              <a:avLst/>
              <a:gdLst>
                <a:gd name="T0" fmla="*/ 0 w 72"/>
                <a:gd name="T1" fmla="*/ 1 h 44"/>
                <a:gd name="T2" fmla="*/ 22 w 72"/>
                <a:gd name="T3" fmla="*/ 30 h 44"/>
                <a:gd name="T4" fmla="*/ 72 w 72"/>
                <a:gd name="T5" fmla="*/ 42 h 44"/>
                <a:gd name="T6" fmla="*/ 47 w 72"/>
                <a:gd name="T7" fmla="*/ 13 h 44"/>
                <a:gd name="T8" fmla="*/ 0 w 72"/>
                <a:gd name="T9" fmla="*/ 1 h 44"/>
                <a:gd name="T10" fmla="*/ 13 w 72"/>
                <a:gd name="T11" fmla="*/ 10 h 44"/>
                <a:gd name="T12" fmla="*/ 47 w 72"/>
                <a:gd name="T13" fmla="*/ 32 h 44"/>
                <a:gd name="T14" fmla="*/ 13 w 72"/>
                <a:gd name="T15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44">
                  <a:moveTo>
                    <a:pt x="0" y="1"/>
                  </a:moveTo>
                  <a:cubicBezTo>
                    <a:pt x="2" y="8"/>
                    <a:pt x="11" y="24"/>
                    <a:pt x="22" y="30"/>
                  </a:cubicBezTo>
                  <a:cubicBezTo>
                    <a:pt x="46" y="44"/>
                    <a:pt x="72" y="42"/>
                    <a:pt x="72" y="42"/>
                  </a:cubicBezTo>
                  <a:cubicBezTo>
                    <a:pt x="67" y="32"/>
                    <a:pt x="62" y="24"/>
                    <a:pt x="47" y="13"/>
                  </a:cubicBezTo>
                  <a:cubicBezTo>
                    <a:pt x="33" y="3"/>
                    <a:pt x="9" y="0"/>
                    <a:pt x="0" y="1"/>
                  </a:cubicBezTo>
                  <a:close/>
                  <a:moveTo>
                    <a:pt x="13" y="10"/>
                  </a:moveTo>
                  <a:cubicBezTo>
                    <a:pt x="40" y="14"/>
                    <a:pt x="47" y="32"/>
                    <a:pt x="47" y="32"/>
                  </a:cubicBezTo>
                  <a:cubicBezTo>
                    <a:pt x="31" y="28"/>
                    <a:pt x="13" y="10"/>
                    <a:pt x="1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54" name="Freeform 53"/>
            <p:cNvSpPr>
              <a:spLocks/>
            </p:cNvSpPr>
            <p:nvPr userDrawn="1"/>
          </p:nvSpPr>
          <p:spPr bwMode="auto">
            <a:xfrm>
              <a:off x="611188" y="1085851"/>
              <a:ext cx="166688" cy="184150"/>
            </a:xfrm>
            <a:custGeom>
              <a:avLst/>
              <a:gdLst>
                <a:gd name="T0" fmla="*/ 39 w 105"/>
                <a:gd name="T1" fmla="*/ 116 h 116"/>
                <a:gd name="T2" fmla="*/ 67 w 105"/>
                <a:gd name="T3" fmla="*/ 116 h 116"/>
                <a:gd name="T4" fmla="*/ 67 w 105"/>
                <a:gd name="T5" fmla="*/ 69 h 116"/>
                <a:gd name="T6" fmla="*/ 105 w 105"/>
                <a:gd name="T7" fmla="*/ 69 h 116"/>
                <a:gd name="T8" fmla="*/ 105 w 105"/>
                <a:gd name="T9" fmla="*/ 41 h 116"/>
                <a:gd name="T10" fmla="*/ 67 w 105"/>
                <a:gd name="T11" fmla="*/ 41 h 116"/>
                <a:gd name="T12" fmla="*/ 67 w 105"/>
                <a:gd name="T13" fmla="*/ 0 h 116"/>
                <a:gd name="T14" fmla="*/ 39 w 105"/>
                <a:gd name="T15" fmla="*/ 0 h 116"/>
                <a:gd name="T16" fmla="*/ 39 w 105"/>
                <a:gd name="T17" fmla="*/ 41 h 116"/>
                <a:gd name="T18" fmla="*/ 0 w 105"/>
                <a:gd name="T19" fmla="*/ 41 h 116"/>
                <a:gd name="T20" fmla="*/ 0 w 105"/>
                <a:gd name="T21" fmla="*/ 69 h 116"/>
                <a:gd name="T22" fmla="*/ 39 w 105"/>
                <a:gd name="T23" fmla="*/ 69 h 116"/>
                <a:gd name="T24" fmla="*/ 39 w 105"/>
                <a:gd name="T2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16">
                  <a:moveTo>
                    <a:pt x="39" y="116"/>
                  </a:moveTo>
                  <a:lnTo>
                    <a:pt x="67" y="116"/>
                  </a:lnTo>
                  <a:lnTo>
                    <a:pt x="67" y="69"/>
                  </a:lnTo>
                  <a:lnTo>
                    <a:pt x="105" y="69"/>
                  </a:lnTo>
                  <a:lnTo>
                    <a:pt x="105" y="41"/>
                  </a:lnTo>
                  <a:lnTo>
                    <a:pt x="67" y="41"/>
                  </a:lnTo>
                  <a:lnTo>
                    <a:pt x="67" y="0"/>
                  </a:lnTo>
                  <a:lnTo>
                    <a:pt x="39" y="0"/>
                  </a:lnTo>
                  <a:lnTo>
                    <a:pt x="39" y="41"/>
                  </a:lnTo>
                  <a:lnTo>
                    <a:pt x="0" y="41"/>
                  </a:lnTo>
                  <a:lnTo>
                    <a:pt x="0" y="69"/>
                  </a:lnTo>
                  <a:lnTo>
                    <a:pt x="39" y="69"/>
                  </a:lnTo>
                  <a:lnTo>
                    <a:pt x="39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-4763" y="5159376"/>
              <a:ext cx="946150" cy="1182688"/>
            </a:xfrm>
            <a:custGeom>
              <a:avLst/>
              <a:gdLst>
                <a:gd name="T0" fmla="*/ 231 w 232"/>
                <a:gd name="T1" fmla="*/ 58 h 289"/>
                <a:gd name="T2" fmla="*/ 232 w 232"/>
                <a:gd name="T3" fmla="*/ 0 h 289"/>
                <a:gd name="T4" fmla="*/ 179 w 232"/>
                <a:gd name="T5" fmla="*/ 20 h 289"/>
                <a:gd name="T6" fmla="*/ 196 w 232"/>
                <a:gd name="T7" fmla="*/ 32 h 289"/>
                <a:gd name="T8" fmla="*/ 40 w 232"/>
                <a:gd name="T9" fmla="*/ 250 h 289"/>
                <a:gd name="T10" fmla="*/ 0 w 232"/>
                <a:gd name="T11" fmla="*/ 177 h 289"/>
                <a:gd name="T12" fmla="*/ 0 w 232"/>
                <a:gd name="T13" fmla="*/ 221 h 289"/>
                <a:gd name="T14" fmla="*/ 38 w 232"/>
                <a:gd name="T15" fmla="*/ 289 h 289"/>
                <a:gd name="T16" fmla="*/ 213 w 232"/>
                <a:gd name="T17" fmla="*/ 45 h 289"/>
                <a:gd name="T18" fmla="*/ 231 w 232"/>
                <a:gd name="T19" fmla="*/ 5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2" h="289">
                  <a:moveTo>
                    <a:pt x="231" y="58"/>
                  </a:moveTo>
                  <a:cubicBezTo>
                    <a:pt x="232" y="0"/>
                    <a:pt x="232" y="0"/>
                    <a:pt x="232" y="0"/>
                  </a:cubicBezTo>
                  <a:cubicBezTo>
                    <a:pt x="179" y="20"/>
                    <a:pt x="179" y="20"/>
                    <a:pt x="179" y="20"/>
                  </a:cubicBezTo>
                  <a:cubicBezTo>
                    <a:pt x="196" y="32"/>
                    <a:pt x="196" y="32"/>
                    <a:pt x="196" y="32"/>
                  </a:cubicBezTo>
                  <a:cubicBezTo>
                    <a:pt x="187" y="44"/>
                    <a:pt x="57" y="227"/>
                    <a:pt x="40" y="250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38" y="289"/>
                    <a:pt x="38" y="289"/>
                    <a:pt x="38" y="289"/>
                  </a:cubicBezTo>
                  <a:cubicBezTo>
                    <a:pt x="213" y="45"/>
                    <a:pt x="213" y="45"/>
                    <a:pt x="213" y="45"/>
                  </a:cubicBezTo>
                  <a:lnTo>
                    <a:pt x="231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auto">
            <a:xfrm>
              <a:off x="501650" y="1322388"/>
              <a:ext cx="158750" cy="192088"/>
            </a:xfrm>
            <a:custGeom>
              <a:avLst/>
              <a:gdLst>
                <a:gd name="T0" fmla="*/ 25 w 39"/>
                <a:gd name="T1" fmla="*/ 47 h 47"/>
                <a:gd name="T2" fmla="*/ 39 w 39"/>
                <a:gd name="T3" fmla="*/ 46 h 47"/>
                <a:gd name="T4" fmla="*/ 27 w 39"/>
                <a:gd name="T5" fmla="*/ 5 h 47"/>
                <a:gd name="T6" fmla="*/ 9 w 39"/>
                <a:gd name="T7" fmla="*/ 0 h 47"/>
                <a:gd name="T8" fmla="*/ 2 w 39"/>
                <a:gd name="T9" fmla="*/ 10 h 47"/>
                <a:gd name="T10" fmla="*/ 25 w 39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7">
                  <a:moveTo>
                    <a:pt x="25" y="47"/>
                  </a:moveTo>
                  <a:cubicBezTo>
                    <a:pt x="29" y="46"/>
                    <a:pt x="28" y="47"/>
                    <a:pt x="39" y="46"/>
                  </a:cubicBezTo>
                  <a:cubicBezTo>
                    <a:pt x="37" y="36"/>
                    <a:pt x="33" y="11"/>
                    <a:pt x="27" y="5"/>
                  </a:cubicBezTo>
                  <a:cubicBezTo>
                    <a:pt x="22" y="0"/>
                    <a:pt x="13" y="0"/>
                    <a:pt x="9" y="0"/>
                  </a:cubicBezTo>
                  <a:cubicBezTo>
                    <a:pt x="5" y="0"/>
                    <a:pt x="0" y="4"/>
                    <a:pt x="2" y="10"/>
                  </a:cubicBezTo>
                  <a:cubicBezTo>
                    <a:pt x="4" y="16"/>
                    <a:pt x="22" y="44"/>
                    <a:pt x="2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-4763" y="701676"/>
              <a:ext cx="74613" cy="184150"/>
            </a:xfrm>
            <a:custGeom>
              <a:avLst/>
              <a:gdLst>
                <a:gd name="T0" fmla="*/ 0 w 47"/>
                <a:gd name="T1" fmla="*/ 0 h 116"/>
                <a:gd name="T2" fmla="*/ 0 w 47"/>
                <a:gd name="T3" fmla="*/ 116 h 116"/>
                <a:gd name="T4" fmla="*/ 11 w 47"/>
                <a:gd name="T5" fmla="*/ 116 h 116"/>
                <a:gd name="T6" fmla="*/ 11 w 47"/>
                <a:gd name="T7" fmla="*/ 67 h 116"/>
                <a:gd name="T8" fmla="*/ 47 w 47"/>
                <a:gd name="T9" fmla="*/ 67 h 116"/>
                <a:gd name="T10" fmla="*/ 47 w 47"/>
                <a:gd name="T11" fmla="*/ 41 h 116"/>
                <a:gd name="T12" fmla="*/ 11 w 47"/>
                <a:gd name="T13" fmla="*/ 41 h 116"/>
                <a:gd name="T14" fmla="*/ 11 w 47"/>
                <a:gd name="T15" fmla="*/ 0 h 116"/>
                <a:gd name="T16" fmla="*/ 0 w 47"/>
                <a:gd name="T1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16">
                  <a:moveTo>
                    <a:pt x="0" y="0"/>
                  </a:moveTo>
                  <a:lnTo>
                    <a:pt x="0" y="116"/>
                  </a:lnTo>
                  <a:lnTo>
                    <a:pt x="11" y="116"/>
                  </a:lnTo>
                  <a:lnTo>
                    <a:pt x="11" y="67"/>
                  </a:lnTo>
                  <a:lnTo>
                    <a:pt x="47" y="67"/>
                  </a:lnTo>
                  <a:lnTo>
                    <a:pt x="47" y="41"/>
                  </a:lnTo>
                  <a:lnTo>
                    <a:pt x="11" y="41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auto">
            <a:xfrm>
              <a:off x="33338" y="904876"/>
              <a:ext cx="125413" cy="368300"/>
            </a:xfrm>
            <a:custGeom>
              <a:avLst/>
              <a:gdLst>
                <a:gd name="T0" fmla="*/ 12 w 31"/>
                <a:gd name="T1" fmla="*/ 90 h 90"/>
                <a:gd name="T2" fmla="*/ 21 w 31"/>
                <a:gd name="T3" fmla="*/ 36 h 90"/>
                <a:gd name="T4" fmla="*/ 31 w 31"/>
                <a:gd name="T5" fmla="*/ 0 h 90"/>
                <a:gd name="T6" fmla="*/ 14 w 31"/>
                <a:gd name="T7" fmla="*/ 24 h 90"/>
                <a:gd name="T8" fmla="*/ 0 w 31"/>
                <a:gd name="T9" fmla="*/ 89 h 90"/>
                <a:gd name="T10" fmla="*/ 12 w 31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90">
                  <a:moveTo>
                    <a:pt x="12" y="90"/>
                  </a:moveTo>
                  <a:cubicBezTo>
                    <a:pt x="15" y="72"/>
                    <a:pt x="17" y="55"/>
                    <a:pt x="21" y="36"/>
                  </a:cubicBezTo>
                  <a:cubicBezTo>
                    <a:pt x="24" y="18"/>
                    <a:pt x="31" y="0"/>
                    <a:pt x="31" y="0"/>
                  </a:cubicBezTo>
                  <a:cubicBezTo>
                    <a:pt x="23" y="2"/>
                    <a:pt x="17" y="12"/>
                    <a:pt x="14" y="24"/>
                  </a:cubicBezTo>
                  <a:cubicBezTo>
                    <a:pt x="10" y="37"/>
                    <a:pt x="3" y="70"/>
                    <a:pt x="0" y="89"/>
                  </a:cubicBezTo>
                  <a:cubicBezTo>
                    <a:pt x="4" y="89"/>
                    <a:pt x="8" y="89"/>
                    <a:pt x="12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09538" y="954088"/>
              <a:ext cx="187325" cy="352425"/>
            </a:xfrm>
            <a:custGeom>
              <a:avLst/>
              <a:gdLst>
                <a:gd name="T0" fmla="*/ 21 w 46"/>
                <a:gd name="T1" fmla="*/ 86 h 86"/>
                <a:gd name="T2" fmla="*/ 46 w 46"/>
                <a:gd name="T3" fmla="*/ 14 h 86"/>
                <a:gd name="T4" fmla="*/ 33 w 46"/>
                <a:gd name="T5" fmla="*/ 2 h 86"/>
                <a:gd name="T6" fmla="*/ 18 w 46"/>
                <a:gd name="T7" fmla="*/ 3 h 86"/>
                <a:gd name="T8" fmla="*/ 0 w 46"/>
                <a:gd name="T9" fmla="*/ 79 h 86"/>
                <a:gd name="T10" fmla="*/ 21 w 46"/>
                <a:gd name="T1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86">
                  <a:moveTo>
                    <a:pt x="21" y="86"/>
                  </a:moveTo>
                  <a:cubicBezTo>
                    <a:pt x="36" y="49"/>
                    <a:pt x="46" y="23"/>
                    <a:pt x="46" y="14"/>
                  </a:cubicBezTo>
                  <a:cubicBezTo>
                    <a:pt x="46" y="8"/>
                    <a:pt x="39" y="4"/>
                    <a:pt x="33" y="2"/>
                  </a:cubicBezTo>
                  <a:cubicBezTo>
                    <a:pt x="27" y="0"/>
                    <a:pt x="22" y="0"/>
                    <a:pt x="18" y="3"/>
                  </a:cubicBezTo>
                  <a:cubicBezTo>
                    <a:pt x="10" y="9"/>
                    <a:pt x="2" y="58"/>
                    <a:pt x="0" y="79"/>
                  </a:cubicBezTo>
                  <a:cubicBezTo>
                    <a:pt x="7" y="80"/>
                    <a:pt x="12" y="81"/>
                    <a:pt x="21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auto">
            <a:xfrm>
              <a:off x="1185863" y="1200151"/>
              <a:ext cx="171450" cy="523875"/>
            </a:xfrm>
            <a:custGeom>
              <a:avLst/>
              <a:gdLst>
                <a:gd name="T0" fmla="*/ 10 w 42"/>
                <a:gd name="T1" fmla="*/ 39 h 128"/>
                <a:gd name="T2" fmla="*/ 5 w 42"/>
                <a:gd name="T3" fmla="*/ 91 h 128"/>
                <a:gd name="T4" fmla="*/ 14 w 42"/>
                <a:gd name="T5" fmla="*/ 128 h 128"/>
                <a:gd name="T6" fmla="*/ 25 w 42"/>
                <a:gd name="T7" fmla="*/ 83 h 128"/>
                <a:gd name="T8" fmla="*/ 28 w 42"/>
                <a:gd name="T9" fmla="*/ 50 h 128"/>
                <a:gd name="T10" fmla="*/ 41 w 42"/>
                <a:gd name="T11" fmla="*/ 9 h 128"/>
                <a:gd name="T12" fmla="*/ 19 w 42"/>
                <a:gd name="T13" fmla="*/ 0 h 128"/>
                <a:gd name="T14" fmla="*/ 10 w 42"/>
                <a:gd name="T15" fmla="*/ 3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28">
                  <a:moveTo>
                    <a:pt x="10" y="39"/>
                  </a:moveTo>
                  <a:cubicBezTo>
                    <a:pt x="3" y="53"/>
                    <a:pt x="0" y="76"/>
                    <a:pt x="5" y="91"/>
                  </a:cubicBezTo>
                  <a:cubicBezTo>
                    <a:pt x="10" y="104"/>
                    <a:pt x="14" y="122"/>
                    <a:pt x="14" y="128"/>
                  </a:cubicBezTo>
                  <a:cubicBezTo>
                    <a:pt x="24" y="114"/>
                    <a:pt x="27" y="98"/>
                    <a:pt x="25" y="83"/>
                  </a:cubicBezTo>
                  <a:cubicBezTo>
                    <a:pt x="24" y="75"/>
                    <a:pt x="23" y="61"/>
                    <a:pt x="28" y="50"/>
                  </a:cubicBezTo>
                  <a:cubicBezTo>
                    <a:pt x="32" y="41"/>
                    <a:pt x="42" y="25"/>
                    <a:pt x="41" y="9"/>
                  </a:cubicBezTo>
                  <a:cubicBezTo>
                    <a:pt x="33" y="4"/>
                    <a:pt x="19" y="0"/>
                    <a:pt x="19" y="0"/>
                  </a:cubicBezTo>
                  <a:cubicBezTo>
                    <a:pt x="20" y="13"/>
                    <a:pt x="17" y="26"/>
                    <a:pt x="1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985838" y="1077913"/>
              <a:ext cx="254000" cy="150813"/>
            </a:xfrm>
            <a:custGeom>
              <a:avLst/>
              <a:gdLst>
                <a:gd name="T0" fmla="*/ 16 w 62"/>
                <a:gd name="T1" fmla="*/ 15 h 37"/>
                <a:gd name="T2" fmla="*/ 47 w 62"/>
                <a:gd name="T3" fmla="*/ 35 h 37"/>
                <a:gd name="T4" fmla="*/ 62 w 62"/>
                <a:gd name="T5" fmla="*/ 36 h 37"/>
                <a:gd name="T6" fmla="*/ 61 w 62"/>
                <a:gd name="T7" fmla="*/ 27 h 37"/>
                <a:gd name="T8" fmla="*/ 22 w 62"/>
                <a:gd name="T9" fmla="*/ 2 h 37"/>
                <a:gd name="T10" fmla="*/ 0 w 62"/>
                <a:gd name="T11" fmla="*/ 8 h 37"/>
                <a:gd name="T12" fmla="*/ 16 w 62"/>
                <a:gd name="T13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7">
                  <a:moveTo>
                    <a:pt x="16" y="15"/>
                  </a:moveTo>
                  <a:cubicBezTo>
                    <a:pt x="26" y="23"/>
                    <a:pt x="38" y="32"/>
                    <a:pt x="47" y="35"/>
                  </a:cubicBezTo>
                  <a:cubicBezTo>
                    <a:pt x="56" y="37"/>
                    <a:pt x="57" y="36"/>
                    <a:pt x="62" y="36"/>
                  </a:cubicBezTo>
                  <a:cubicBezTo>
                    <a:pt x="62" y="34"/>
                    <a:pt x="62" y="29"/>
                    <a:pt x="61" y="27"/>
                  </a:cubicBezTo>
                  <a:cubicBezTo>
                    <a:pt x="61" y="27"/>
                    <a:pt x="40" y="6"/>
                    <a:pt x="22" y="2"/>
                  </a:cubicBezTo>
                  <a:cubicBezTo>
                    <a:pt x="11" y="0"/>
                    <a:pt x="4" y="5"/>
                    <a:pt x="0" y="8"/>
                  </a:cubicBezTo>
                  <a:cubicBezTo>
                    <a:pt x="0" y="8"/>
                    <a:pt x="7" y="7"/>
                    <a:pt x="1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62" name="Freeform 61"/>
            <p:cNvSpPr>
              <a:spLocks/>
            </p:cNvSpPr>
            <p:nvPr userDrawn="1"/>
          </p:nvSpPr>
          <p:spPr bwMode="auto">
            <a:xfrm>
              <a:off x="831850" y="1584326"/>
              <a:ext cx="109538" cy="171450"/>
            </a:xfrm>
            <a:custGeom>
              <a:avLst/>
              <a:gdLst>
                <a:gd name="T0" fmla="*/ 0 w 27"/>
                <a:gd name="T1" fmla="*/ 42 h 42"/>
                <a:gd name="T2" fmla="*/ 21 w 27"/>
                <a:gd name="T3" fmla="*/ 18 h 42"/>
                <a:gd name="T4" fmla="*/ 10 w 27"/>
                <a:gd name="T5" fmla="*/ 5 h 42"/>
                <a:gd name="T6" fmla="*/ 0 w 27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2">
                  <a:moveTo>
                    <a:pt x="0" y="42"/>
                  </a:moveTo>
                  <a:cubicBezTo>
                    <a:pt x="0" y="42"/>
                    <a:pt x="17" y="29"/>
                    <a:pt x="21" y="18"/>
                  </a:cubicBezTo>
                  <a:cubicBezTo>
                    <a:pt x="26" y="7"/>
                    <a:pt x="27" y="0"/>
                    <a:pt x="10" y="5"/>
                  </a:cubicBezTo>
                  <a:cubicBezTo>
                    <a:pt x="8" y="19"/>
                    <a:pt x="5" y="33"/>
                    <a:pt x="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63" name="Freeform 62"/>
            <p:cNvSpPr>
              <a:spLocks/>
            </p:cNvSpPr>
            <p:nvPr userDrawn="1"/>
          </p:nvSpPr>
          <p:spPr bwMode="auto">
            <a:xfrm>
              <a:off x="725488" y="1322388"/>
              <a:ext cx="158750" cy="192088"/>
            </a:xfrm>
            <a:custGeom>
              <a:avLst/>
              <a:gdLst>
                <a:gd name="T0" fmla="*/ 0 w 39"/>
                <a:gd name="T1" fmla="*/ 46 h 47"/>
                <a:gd name="T2" fmla="*/ 15 w 39"/>
                <a:gd name="T3" fmla="*/ 47 h 47"/>
                <a:gd name="T4" fmla="*/ 37 w 39"/>
                <a:gd name="T5" fmla="*/ 10 h 47"/>
                <a:gd name="T6" fmla="*/ 30 w 39"/>
                <a:gd name="T7" fmla="*/ 0 h 47"/>
                <a:gd name="T8" fmla="*/ 12 w 39"/>
                <a:gd name="T9" fmla="*/ 5 h 47"/>
                <a:gd name="T10" fmla="*/ 0 w 39"/>
                <a:gd name="T11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7">
                  <a:moveTo>
                    <a:pt x="0" y="46"/>
                  </a:moveTo>
                  <a:cubicBezTo>
                    <a:pt x="11" y="47"/>
                    <a:pt x="10" y="46"/>
                    <a:pt x="15" y="47"/>
                  </a:cubicBezTo>
                  <a:cubicBezTo>
                    <a:pt x="17" y="44"/>
                    <a:pt x="36" y="16"/>
                    <a:pt x="37" y="10"/>
                  </a:cubicBezTo>
                  <a:cubicBezTo>
                    <a:pt x="39" y="4"/>
                    <a:pt x="35" y="0"/>
                    <a:pt x="30" y="0"/>
                  </a:cubicBezTo>
                  <a:cubicBezTo>
                    <a:pt x="26" y="0"/>
                    <a:pt x="18" y="0"/>
                    <a:pt x="12" y="5"/>
                  </a:cubicBezTo>
                  <a:cubicBezTo>
                    <a:pt x="6" y="11"/>
                    <a:pt x="2" y="36"/>
                    <a:pt x="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64" name="Freeform 63"/>
            <p:cNvSpPr>
              <a:spLocks/>
            </p:cNvSpPr>
            <p:nvPr userDrawn="1"/>
          </p:nvSpPr>
          <p:spPr bwMode="auto">
            <a:xfrm>
              <a:off x="920750" y="1117601"/>
              <a:ext cx="192088" cy="417513"/>
            </a:xfrm>
            <a:custGeom>
              <a:avLst/>
              <a:gdLst>
                <a:gd name="T0" fmla="*/ 24 w 47"/>
                <a:gd name="T1" fmla="*/ 86 h 102"/>
                <a:gd name="T2" fmla="*/ 15 w 47"/>
                <a:gd name="T3" fmla="*/ 102 h 102"/>
                <a:gd name="T4" fmla="*/ 44 w 47"/>
                <a:gd name="T5" fmla="*/ 80 h 102"/>
                <a:gd name="T6" fmla="*/ 37 w 47"/>
                <a:gd name="T7" fmla="*/ 48 h 102"/>
                <a:gd name="T8" fmla="*/ 18 w 47"/>
                <a:gd name="T9" fmla="*/ 15 h 102"/>
                <a:gd name="T10" fmla="*/ 15 w 47"/>
                <a:gd name="T11" fmla="*/ 0 h 102"/>
                <a:gd name="T12" fmla="*/ 0 w 47"/>
                <a:gd name="T13" fmla="*/ 23 h 102"/>
                <a:gd name="T14" fmla="*/ 14 w 47"/>
                <a:gd name="T15" fmla="*/ 57 h 102"/>
                <a:gd name="T16" fmla="*/ 24 w 47"/>
                <a:gd name="T17" fmla="*/ 8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02">
                  <a:moveTo>
                    <a:pt x="24" y="86"/>
                  </a:moveTo>
                  <a:cubicBezTo>
                    <a:pt x="24" y="92"/>
                    <a:pt x="20" y="97"/>
                    <a:pt x="15" y="102"/>
                  </a:cubicBezTo>
                  <a:cubicBezTo>
                    <a:pt x="15" y="102"/>
                    <a:pt x="41" y="96"/>
                    <a:pt x="44" y="80"/>
                  </a:cubicBezTo>
                  <a:cubicBezTo>
                    <a:pt x="47" y="66"/>
                    <a:pt x="41" y="56"/>
                    <a:pt x="37" y="48"/>
                  </a:cubicBezTo>
                  <a:cubicBezTo>
                    <a:pt x="33" y="40"/>
                    <a:pt x="21" y="23"/>
                    <a:pt x="18" y="15"/>
                  </a:cubicBezTo>
                  <a:cubicBezTo>
                    <a:pt x="15" y="9"/>
                    <a:pt x="14" y="3"/>
                    <a:pt x="15" y="0"/>
                  </a:cubicBezTo>
                  <a:cubicBezTo>
                    <a:pt x="7" y="8"/>
                    <a:pt x="0" y="16"/>
                    <a:pt x="0" y="23"/>
                  </a:cubicBezTo>
                  <a:cubicBezTo>
                    <a:pt x="0" y="31"/>
                    <a:pt x="9" y="50"/>
                    <a:pt x="14" y="57"/>
                  </a:cubicBezTo>
                  <a:cubicBezTo>
                    <a:pt x="18" y="65"/>
                    <a:pt x="25" y="74"/>
                    <a:pt x="24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65" name="Freeform 64"/>
            <p:cNvSpPr>
              <a:spLocks/>
            </p:cNvSpPr>
            <p:nvPr userDrawn="1"/>
          </p:nvSpPr>
          <p:spPr bwMode="auto">
            <a:xfrm>
              <a:off x="1247775" y="4546601"/>
              <a:ext cx="801688" cy="1071563"/>
            </a:xfrm>
            <a:custGeom>
              <a:avLst/>
              <a:gdLst>
                <a:gd name="T0" fmla="*/ 165 w 197"/>
                <a:gd name="T1" fmla="*/ 0 h 262"/>
                <a:gd name="T2" fmla="*/ 133 w 197"/>
                <a:gd name="T3" fmla="*/ 48 h 262"/>
                <a:gd name="T4" fmla="*/ 79 w 197"/>
                <a:gd name="T5" fmla="*/ 74 h 262"/>
                <a:gd name="T6" fmla="*/ 114 w 197"/>
                <a:gd name="T7" fmla="*/ 90 h 262"/>
                <a:gd name="T8" fmla="*/ 144 w 197"/>
                <a:gd name="T9" fmla="*/ 159 h 262"/>
                <a:gd name="T10" fmla="*/ 75 w 197"/>
                <a:gd name="T11" fmla="*/ 115 h 262"/>
                <a:gd name="T12" fmla="*/ 0 w 197"/>
                <a:gd name="T13" fmla="*/ 172 h 262"/>
                <a:gd name="T14" fmla="*/ 15 w 197"/>
                <a:gd name="T15" fmla="*/ 204 h 262"/>
                <a:gd name="T16" fmla="*/ 14 w 197"/>
                <a:gd name="T17" fmla="*/ 192 h 262"/>
                <a:gd name="T18" fmla="*/ 75 w 197"/>
                <a:gd name="T19" fmla="*/ 132 h 262"/>
                <a:gd name="T20" fmla="*/ 136 w 197"/>
                <a:gd name="T21" fmla="*/ 192 h 262"/>
                <a:gd name="T22" fmla="*/ 117 w 197"/>
                <a:gd name="T23" fmla="*/ 236 h 262"/>
                <a:gd name="T24" fmla="*/ 115 w 197"/>
                <a:gd name="T25" fmla="*/ 238 h 262"/>
                <a:gd name="T26" fmla="*/ 77 w 197"/>
                <a:gd name="T27" fmla="*/ 246 h 262"/>
                <a:gd name="T28" fmla="*/ 66 w 197"/>
                <a:gd name="T29" fmla="*/ 254 h 262"/>
                <a:gd name="T30" fmla="*/ 76 w 197"/>
                <a:gd name="T31" fmla="*/ 262 h 262"/>
                <a:gd name="T32" fmla="*/ 129 w 197"/>
                <a:gd name="T33" fmla="*/ 261 h 262"/>
                <a:gd name="T34" fmla="*/ 139 w 197"/>
                <a:gd name="T35" fmla="*/ 239 h 262"/>
                <a:gd name="T36" fmla="*/ 190 w 197"/>
                <a:gd name="T37" fmla="*/ 149 h 262"/>
                <a:gd name="T38" fmla="*/ 169 w 197"/>
                <a:gd name="T39" fmla="*/ 45 h 262"/>
                <a:gd name="T40" fmla="*/ 165 w 197"/>
                <a:gd name="T41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7" h="262">
                  <a:moveTo>
                    <a:pt x="165" y="0"/>
                  </a:moveTo>
                  <a:cubicBezTo>
                    <a:pt x="164" y="13"/>
                    <a:pt x="154" y="29"/>
                    <a:pt x="133" y="48"/>
                  </a:cubicBezTo>
                  <a:cubicBezTo>
                    <a:pt x="112" y="67"/>
                    <a:pt x="93" y="76"/>
                    <a:pt x="79" y="74"/>
                  </a:cubicBezTo>
                  <a:cubicBezTo>
                    <a:pt x="79" y="74"/>
                    <a:pt x="101" y="78"/>
                    <a:pt x="114" y="90"/>
                  </a:cubicBezTo>
                  <a:cubicBezTo>
                    <a:pt x="124" y="100"/>
                    <a:pt x="140" y="128"/>
                    <a:pt x="144" y="159"/>
                  </a:cubicBezTo>
                  <a:cubicBezTo>
                    <a:pt x="132" y="133"/>
                    <a:pt x="105" y="115"/>
                    <a:pt x="75" y="115"/>
                  </a:cubicBezTo>
                  <a:cubicBezTo>
                    <a:pt x="39" y="115"/>
                    <a:pt x="9" y="139"/>
                    <a:pt x="0" y="172"/>
                  </a:cubicBezTo>
                  <a:cubicBezTo>
                    <a:pt x="2" y="176"/>
                    <a:pt x="12" y="199"/>
                    <a:pt x="15" y="204"/>
                  </a:cubicBezTo>
                  <a:cubicBezTo>
                    <a:pt x="15" y="204"/>
                    <a:pt x="14" y="197"/>
                    <a:pt x="14" y="192"/>
                  </a:cubicBezTo>
                  <a:cubicBezTo>
                    <a:pt x="14" y="159"/>
                    <a:pt x="41" y="132"/>
                    <a:pt x="75" y="132"/>
                  </a:cubicBezTo>
                  <a:cubicBezTo>
                    <a:pt x="108" y="132"/>
                    <a:pt x="136" y="159"/>
                    <a:pt x="136" y="192"/>
                  </a:cubicBezTo>
                  <a:cubicBezTo>
                    <a:pt x="136" y="210"/>
                    <a:pt x="129" y="226"/>
                    <a:pt x="117" y="236"/>
                  </a:cubicBezTo>
                  <a:cubicBezTo>
                    <a:pt x="116" y="237"/>
                    <a:pt x="116" y="237"/>
                    <a:pt x="115" y="238"/>
                  </a:cubicBezTo>
                  <a:cubicBezTo>
                    <a:pt x="103" y="247"/>
                    <a:pt x="82" y="246"/>
                    <a:pt x="77" y="246"/>
                  </a:cubicBezTo>
                  <a:cubicBezTo>
                    <a:pt x="72" y="246"/>
                    <a:pt x="66" y="248"/>
                    <a:pt x="66" y="254"/>
                  </a:cubicBezTo>
                  <a:cubicBezTo>
                    <a:pt x="65" y="261"/>
                    <a:pt x="76" y="262"/>
                    <a:pt x="76" y="262"/>
                  </a:cubicBezTo>
                  <a:cubicBezTo>
                    <a:pt x="86" y="261"/>
                    <a:pt x="129" y="261"/>
                    <a:pt x="129" y="261"/>
                  </a:cubicBezTo>
                  <a:cubicBezTo>
                    <a:pt x="130" y="256"/>
                    <a:pt x="132" y="246"/>
                    <a:pt x="139" y="239"/>
                  </a:cubicBezTo>
                  <a:cubicBezTo>
                    <a:pt x="168" y="210"/>
                    <a:pt x="186" y="174"/>
                    <a:pt x="190" y="149"/>
                  </a:cubicBezTo>
                  <a:cubicBezTo>
                    <a:pt x="197" y="105"/>
                    <a:pt x="177" y="66"/>
                    <a:pt x="169" y="45"/>
                  </a:cubicBezTo>
                  <a:cubicBezTo>
                    <a:pt x="164" y="29"/>
                    <a:pt x="163" y="19"/>
                    <a:pt x="16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66" name="Freeform 65"/>
            <p:cNvSpPr>
              <a:spLocks/>
            </p:cNvSpPr>
            <p:nvPr userDrawn="1"/>
          </p:nvSpPr>
          <p:spPr bwMode="auto">
            <a:xfrm>
              <a:off x="1862138" y="3392488"/>
              <a:ext cx="889000" cy="671513"/>
            </a:xfrm>
            <a:custGeom>
              <a:avLst/>
              <a:gdLst>
                <a:gd name="T0" fmla="*/ 134 w 218"/>
                <a:gd name="T1" fmla="*/ 53 h 164"/>
                <a:gd name="T2" fmla="*/ 5 w 218"/>
                <a:gd name="T3" fmla="*/ 0 h 164"/>
                <a:gd name="T4" fmla="*/ 7 w 218"/>
                <a:gd name="T5" fmla="*/ 4 h 164"/>
                <a:gd name="T6" fmla="*/ 10 w 218"/>
                <a:gd name="T7" fmla="*/ 8 h 164"/>
                <a:gd name="T8" fmla="*/ 90 w 218"/>
                <a:gd name="T9" fmla="*/ 50 h 164"/>
                <a:gd name="T10" fmla="*/ 129 w 218"/>
                <a:gd name="T11" fmla="*/ 93 h 164"/>
                <a:gd name="T12" fmla="*/ 5 w 218"/>
                <a:gd name="T13" fmla="*/ 16 h 164"/>
                <a:gd name="T14" fmla="*/ 0 w 218"/>
                <a:gd name="T15" fmla="*/ 22 h 164"/>
                <a:gd name="T16" fmla="*/ 119 w 218"/>
                <a:gd name="T17" fmla="*/ 127 h 164"/>
                <a:gd name="T18" fmla="*/ 218 w 218"/>
                <a:gd name="T19" fmla="*/ 160 h 164"/>
                <a:gd name="T20" fmla="*/ 134 w 218"/>
                <a:gd name="T21" fmla="*/ 53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8" h="164">
                  <a:moveTo>
                    <a:pt x="134" y="53"/>
                  </a:moveTo>
                  <a:cubicBezTo>
                    <a:pt x="108" y="40"/>
                    <a:pt x="27" y="9"/>
                    <a:pt x="5" y="0"/>
                  </a:cubicBezTo>
                  <a:cubicBezTo>
                    <a:pt x="6" y="2"/>
                    <a:pt x="6" y="3"/>
                    <a:pt x="7" y="4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37" y="21"/>
                    <a:pt x="60" y="28"/>
                    <a:pt x="90" y="50"/>
                  </a:cubicBezTo>
                  <a:cubicBezTo>
                    <a:pt x="116" y="68"/>
                    <a:pt x="129" y="93"/>
                    <a:pt x="129" y="93"/>
                  </a:cubicBezTo>
                  <a:cubicBezTo>
                    <a:pt x="65" y="70"/>
                    <a:pt x="5" y="16"/>
                    <a:pt x="5" y="16"/>
                  </a:cubicBezTo>
                  <a:cubicBezTo>
                    <a:pt x="4" y="18"/>
                    <a:pt x="2" y="20"/>
                    <a:pt x="0" y="22"/>
                  </a:cubicBezTo>
                  <a:cubicBezTo>
                    <a:pt x="22" y="38"/>
                    <a:pt x="74" y="90"/>
                    <a:pt x="119" y="127"/>
                  </a:cubicBezTo>
                  <a:cubicBezTo>
                    <a:pt x="164" y="164"/>
                    <a:pt x="218" y="160"/>
                    <a:pt x="218" y="160"/>
                  </a:cubicBezTo>
                  <a:cubicBezTo>
                    <a:pt x="198" y="97"/>
                    <a:pt x="160" y="67"/>
                    <a:pt x="134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67" name="Freeform 66"/>
            <p:cNvSpPr>
              <a:spLocks/>
            </p:cNvSpPr>
            <p:nvPr userDrawn="1"/>
          </p:nvSpPr>
          <p:spPr bwMode="auto">
            <a:xfrm>
              <a:off x="334963" y="6015038"/>
              <a:ext cx="219075" cy="261938"/>
            </a:xfrm>
            <a:custGeom>
              <a:avLst/>
              <a:gdLst>
                <a:gd name="T0" fmla="*/ 36 w 54"/>
                <a:gd name="T1" fmla="*/ 19 h 64"/>
                <a:gd name="T2" fmla="*/ 23 w 54"/>
                <a:gd name="T3" fmla="*/ 0 h 64"/>
                <a:gd name="T4" fmla="*/ 10 w 54"/>
                <a:gd name="T5" fmla="*/ 19 h 64"/>
                <a:gd name="T6" fmla="*/ 18 w 54"/>
                <a:gd name="T7" fmla="*/ 31 h 64"/>
                <a:gd name="T8" fmla="*/ 0 w 54"/>
                <a:gd name="T9" fmla="*/ 43 h 64"/>
                <a:gd name="T10" fmla="*/ 54 w 54"/>
                <a:gd name="T11" fmla="*/ 64 h 64"/>
                <a:gd name="T12" fmla="*/ 54 w 54"/>
                <a:gd name="T13" fmla="*/ 8 h 64"/>
                <a:gd name="T14" fmla="*/ 36 w 54"/>
                <a:gd name="T15" fmla="*/ 1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4">
                  <a:moveTo>
                    <a:pt x="36" y="19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4" y="24"/>
                    <a:pt x="16" y="28"/>
                    <a:pt x="18" y="3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8"/>
                    <a:pt x="54" y="8"/>
                    <a:pt x="54" y="8"/>
                  </a:cubicBezTo>
                  <a:lnTo>
                    <a:pt x="3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68" name="Freeform 67"/>
            <p:cNvSpPr>
              <a:spLocks/>
            </p:cNvSpPr>
            <p:nvPr userDrawn="1"/>
          </p:nvSpPr>
          <p:spPr bwMode="auto">
            <a:xfrm>
              <a:off x="1973263" y="3032126"/>
              <a:ext cx="1311275" cy="287338"/>
            </a:xfrm>
            <a:custGeom>
              <a:avLst/>
              <a:gdLst>
                <a:gd name="T0" fmla="*/ 54 w 322"/>
                <a:gd name="T1" fmla="*/ 0 h 70"/>
                <a:gd name="T2" fmla="*/ 41 w 322"/>
                <a:gd name="T3" fmla="*/ 8 h 70"/>
                <a:gd name="T4" fmla="*/ 176 w 322"/>
                <a:gd name="T5" fmla="*/ 32 h 70"/>
                <a:gd name="T6" fmla="*/ 26 w 322"/>
                <a:gd name="T7" fmla="*/ 16 h 70"/>
                <a:gd name="T8" fmla="*/ 0 w 322"/>
                <a:gd name="T9" fmla="*/ 23 h 70"/>
                <a:gd name="T10" fmla="*/ 17 w 322"/>
                <a:gd name="T11" fmla="*/ 39 h 70"/>
                <a:gd name="T12" fmla="*/ 188 w 322"/>
                <a:gd name="T13" fmla="*/ 64 h 70"/>
                <a:gd name="T14" fmla="*/ 322 w 322"/>
                <a:gd name="T15" fmla="*/ 54 h 70"/>
                <a:gd name="T16" fmla="*/ 210 w 322"/>
                <a:gd name="T17" fmla="*/ 11 h 70"/>
                <a:gd name="T18" fmla="*/ 54 w 322"/>
                <a:gd name="T1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70">
                  <a:moveTo>
                    <a:pt x="54" y="0"/>
                  </a:moveTo>
                  <a:cubicBezTo>
                    <a:pt x="53" y="0"/>
                    <a:pt x="49" y="4"/>
                    <a:pt x="41" y="8"/>
                  </a:cubicBezTo>
                  <a:cubicBezTo>
                    <a:pt x="73" y="11"/>
                    <a:pt x="141" y="14"/>
                    <a:pt x="176" y="32"/>
                  </a:cubicBezTo>
                  <a:cubicBezTo>
                    <a:pt x="176" y="32"/>
                    <a:pt x="111" y="41"/>
                    <a:pt x="26" y="16"/>
                  </a:cubicBezTo>
                  <a:cubicBezTo>
                    <a:pt x="18" y="20"/>
                    <a:pt x="11" y="22"/>
                    <a:pt x="0" y="23"/>
                  </a:cubicBezTo>
                  <a:cubicBezTo>
                    <a:pt x="6" y="27"/>
                    <a:pt x="12" y="32"/>
                    <a:pt x="17" y="39"/>
                  </a:cubicBezTo>
                  <a:cubicBezTo>
                    <a:pt x="48" y="48"/>
                    <a:pt x="101" y="58"/>
                    <a:pt x="188" y="64"/>
                  </a:cubicBezTo>
                  <a:cubicBezTo>
                    <a:pt x="276" y="70"/>
                    <a:pt x="322" y="54"/>
                    <a:pt x="322" y="54"/>
                  </a:cubicBezTo>
                  <a:cubicBezTo>
                    <a:pt x="292" y="36"/>
                    <a:pt x="243" y="17"/>
                    <a:pt x="210" y="11"/>
                  </a:cubicBezTo>
                  <a:cubicBezTo>
                    <a:pt x="178" y="4"/>
                    <a:pt x="91" y="5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69" name="Freeform 68"/>
            <p:cNvSpPr>
              <a:spLocks/>
            </p:cNvSpPr>
            <p:nvPr userDrawn="1"/>
          </p:nvSpPr>
          <p:spPr bwMode="auto">
            <a:xfrm>
              <a:off x="1687513" y="3514726"/>
              <a:ext cx="696913" cy="765175"/>
            </a:xfrm>
            <a:custGeom>
              <a:avLst/>
              <a:gdLst>
                <a:gd name="T0" fmla="*/ 31 w 171"/>
                <a:gd name="T1" fmla="*/ 0 h 187"/>
                <a:gd name="T2" fmla="*/ 3 w 171"/>
                <a:gd name="T3" fmla="*/ 4 h 187"/>
                <a:gd name="T4" fmla="*/ 0 w 171"/>
                <a:gd name="T5" fmla="*/ 3 h 187"/>
                <a:gd name="T6" fmla="*/ 7 w 171"/>
                <a:gd name="T7" fmla="*/ 17 h 187"/>
                <a:gd name="T8" fmla="*/ 114 w 171"/>
                <a:gd name="T9" fmla="*/ 110 h 187"/>
                <a:gd name="T10" fmla="*/ 9 w 171"/>
                <a:gd name="T11" fmla="*/ 27 h 187"/>
                <a:gd name="T12" fmla="*/ 7 w 171"/>
                <a:gd name="T13" fmla="*/ 40 h 187"/>
                <a:gd name="T14" fmla="*/ 6 w 171"/>
                <a:gd name="T15" fmla="*/ 43 h 187"/>
                <a:gd name="T16" fmla="*/ 81 w 171"/>
                <a:gd name="T17" fmla="*/ 136 h 187"/>
                <a:gd name="T18" fmla="*/ 171 w 171"/>
                <a:gd name="T19" fmla="*/ 187 h 187"/>
                <a:gd name="T20" fmla="*/ 126 w 171"/>
                <a:gd name="T21" fmla="*/ 83 h 187"/>
                <a:gd name="T22" fmla="*/ 31 w 171"/>
                <a:gd name="T23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1" h="187">
                  <a:moveTo>
                    <a:pt x="31" y="0"/>
                  </a:moveTo>
                  <a:cubicBezTo>
                    <a:pt x="24" y="3"/>
                    <a:pt x="15" y="5"/>
                    <a:pt x="3" y="4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4" y="8"/>
                    <a:pt x="6" y="13"/>
                    <a:pt x="7" y="17"/>
                  </a:cubicBezTo>
                  <a:cubicBezTo>
                    <a:pt x="28" y="29"/>
                    <a:pt x="89" y="60"/>
                    <a:pt x="114" y="110"/>
                  </a:cubicBezTo>
                  <a:cubicBezTo>
                    <a:pt x="114" y="110"/>
                    <a:pt x="75" y="98"/>
                    <a:pt x="9" y="27"/>
                  </a:cubicBezTo>
                  <a:cubicBezTo>
                    <a:pt x="9" y="33"/>
                    <a:pt x="8" y="37"/>
                    <a:pt x="7" y="40"/>
                  </a:cubicBezTo>
                  <a:cubicBezTo>
                    <a:pt x="7" y="41"/>
                    <a:pt x="7" y="42"/>
                    <a:pt x="6" y="43"/>
                  </a:cubicBezTo>
                  <a:cubicBezTo>
                    <a:pt x="29" y="66"/>
                    <a:pt x="47" y="88"/>
                    <a:pt x="81" y="136"/>
                  </a:cubicBezTo>
                  <a:cubicBezTo>
                    <a:pt x="116" y="185"/>
                    <a:pt x="171" y="187"/>
                    <a:pt x="171" y="187"/>
                  </a:cubicBezTo>
                  <a:cubicBezTo>
                    <a:pt x="166" y="148"/>
                    <a:pt x="155" y="117"/>
                    <a:pt x="126" y="83"/>
                  </a:cubicBezTo>
                  <a:cubicBezTo>
                    <a:pt x="96" y="50"/>
                    <a:pt x="59" y="2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70" name="Freeform 69"/>
            <p:cNvSpPr>
              <a:spLocks/>
            </p:cNvSpPr>
            <p:nvPr userDrawn="1"/>
          </p:nvSpPr>
          <p:spPr bwMode="auto">
            <a:xfrm>
              <a:off x="2041525" y="2676526"/>
              <a:ext cx="1370013" cy="344488"/>
            </a:xfrm>
            <a:custGeom>
              <a:avLst/>
              <a:gdLst>
                <a:gd name="T0" fmla="*/ 196 w 336"/>
                <a:gd name="T1" fmla="*/ 4 h 84"/>
                <a:gd name="T2" fmla="*/ 0 w 336"/>
                <a:gd name="T3" fmla="*/ 45 h 84"/>
                <a:gd name="T4" fmla="*/ 16 w 336"/>
                <a:gd name="T5" fmla="*/ 53 h 84"/>
                <a:gd name="T6" fmla="*/ 185 w 336"/>
                <a:gd name="T7" fmla="*/ 39 h 84"/>
                <a:gd name="T8" fmla="*/ 27 w 336"/>
                <a:gd name="T9" fmla="*/ 61 h 84"/>
                <a:gd name="T10" fmla="*/ 38 w 336"/>
                <a:gd name="T11" fmla="*/ 74 h 84"/>
                <a:gd name="T12" fmla="*/ 205 w 336"/>
                <a:gd name="T13" fmla="*/ 69 h 84"/>
                <a:gd name="T14" fmla="*/ 336 w 336"/>
                <a:gd name="T15" fmla="*/ 10 h 84"/>
                <a:gd name="T16" fmla="*/ 196 w 336"/>
                <a:gd name="T17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84">
                  <a:moveTo>
                    <a:pt x="196" y="4"/>
                  </a:moveTo>
                  <a:cubicBezTo>
                    <a:pt x="105" y="10"/>
                    <a:pt x="44" y="32"/>
                    <a:pt x="0" y="45"/>
                  </a:cubicBezTo>
                  <a:cubicBezTo>
                    <a:pt x="6" y="48"/>
                    <a:pt x="11" y="50"/>
                    <a:pt x="16" y="53"/>
                  </a:cubicBezTo>
                  <a:cubicBezTo>
                    <a:pt x="115" y="25"/>
                    <a:pt x="185" y="39"/>
                    <a:pt x="185" y="39"/>
                  </a:cubicBezTo>
                  <a:cubicBezTo>
                    <a:pt x="156" y="49"/>
                    <a:pt x="75" y="62"/>
                    <a:pt x="27" y="61"/>
                  </a:cubicBezTo>
                  <a:cubicBezTo>
                    <a:pt x="32" y="66"/>
                    <a:pt x="35" y="70"/>
                    <a:pt x="38" y="74"/>
                  </a:cubicBezTo>
                  <a:cubicBezTo>
                    <a:pt x="79" y="74"/>
                    <a:pt x="136" y="84"/>
                    <a:pt x="205" y="69"/>
                  </a:cubicBezTo>
                  <a:cubicBezTo>
                    <a:pt x="275" y="53"/>
                    <a:pt x="336" y="10"/>
                    <a:pt x="336" y="10"/>
                  </a:cubicBezTo>
                  <a:cubicBezTo>
                    <a:pt x="311" y="4"/>
                    <a:pt x="263" y="0"/>
                    <a:pt x="19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71" name="Freeform 70"/>
            <p:cNvSpPr>
              <a:spLocks/>
            </p:cNvSpPr>
            <p:nvPr userDrawn="1"/>
          </p:nvSpPr>
          <p:spPr bwMode="auto">
            <a:xfrm>
              <a:off x="-4763" y="896938"/>
              <a:ext cx="69850" cy="290513"/>
            </a:xfrm>
            <a:custGeom>
              <a:avLst/>
              <a:gdLst>
                <a:gd name="T0" fmla="*/ 0 w 17"/>
                <a:gd name="T1" fmla="*/ 0 h 71"/>
                <a:gd name="T2" fmla="*/ 0 w 17"/>
                <a:gd name="T3" fmla="*/ 0 h 71"/>
                <a:gd name="T4" fmla="*/ 0 w 17"/>
                <a:gd name="T5" fmla="*/ 71 h 71"/>
                <a:gd name="T6" fmla="*/ 0 w 17"/>
                <a:gd name="T7" fmla="*/ 71 h 71"/>
                <a:gd name="T8" fmla="*/ 17 w 17"/>
                <a:gd name="T9" fmla="*/ 18 h 71"/>
                <a:gd name="T10" fmla="*/ 0 w 17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7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2" y="58"/>
                    <a:pt x="17" y="30"/>
                    <a:pt x="17" y="18"/>
                  </a:cubicBezTo>
                  <a:cubicBezTo>
                    <a:pt x="17" y="8"/>
                    <a:pt x="1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72" name="Freeform 71"/>
            <p:cNvSpPr>
              <a:spLocks/>
            </p:cNvSpPr>
            <p:nvPr userDrawn="1"/>
          </p:nvSpPr>
          <p:spPr bwMode="auto">
            <a:xfrm>
              <a:off x="1287463" y="5708651"/>
              <a:ext cx="207963" cy="150813"/>
            </a:xfrm>
            <a:custGeom>
              <a:avLst/>
              <a:gdLst>
                <a:gd name="T0" fmla="*/ 35 w 51"/>
                <a:gd name="T1" fmla="*/ 14 h 37"/>
                <a:gd name="T2" fmla="*/ 7 w 51"/>
                <a:gd name="T3" fmla="*/ 4 h 37"/>
                <a:gd name="T4" fmla="*/ 16 w 51"/>
                <a:gd name="T5" fmla="*/ 28 h 37"/>
                <a:gd name="T6" fmla="*/ 46 w 51"/>
                <a:gd name="T7" fmla="*/ 37 h 37"/>
                <a:gd name="T8" fmla="*/ 50 w 51"/>
                <a:gd name="T9" fmla="*/ 32 h 37"/>
                <a:gd name="T10" fmla="*/ 35 w 51"/>
                <a:gd name="T11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7">
                  <a:moveTo>
                    <a:pt x="35" y="14"/>
                  </a:moveTo>
                  <a:cubicBezTo>
                    <a:pt x="24" y="2"/>
                    <a:pt x="13" y="0"/>
                    <a:pt x="7" y="4"/>
                  </a:cubicBezTo>
                  <a:cubicBezTo>
                    <a:pt x="0" y="9"/>
                    <a:pt x="6" y="22"/>
                    <a:pt x="16" y="28"/>
                  </a:cubicBezTo>
                  <a:cubicBezTo>
                    <a:pt x="26" y="35"/>
                    <a:pt x="43" y="37"/>
                    <a:pt x="46" y="37"/>
                  </a:cubicBezTo>
                  <a:cubicBezTo>
                    <a:pt x="49" y="37"/>
                    <a:pt x="51" y="34"/>
                    <a:pt x="50" y="32"/>
                  </a:cubicBezTo>
                  <a:cubicBezTo>
                    <a:pt x="48" y="30"/>
                    <a:pt x="38" y="18"/>
                    <a:pt x="3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73" name="Freeform 72"/>
            <p:cNvSpPr>
              <a:spLocks/>
            </p:cNvSpPr>
            <p:nvPr userDrawn="1"/>
          </p:nvSpPr>
          <p:spPr bwMode="auto">
            <a:xfrm>
              <a:off x="696913" y="5581651"/>
              <a:ext cx="587375" cy="158750"/>
            </a:xfrm>
            <a:custGeom>
              <a:avLst/>
              <a:gdLst>
                <a:gd name="T0" fmla="*/ 142 w 144"/>
                <a:gd name="T1" fmla="*/ 22 h 39"/>
                <a:gd name="T2" fmla="*/ 92 w 144"/>
                <a:gd name="T3" fmla="*/ 19 h 39"/>
                <a:gd name="T4" fmla="*/ 10 w 144"/>
                <a:gd name="T5" fmla="*/ 0 h 39"/>
                <a:gd name="T6" fmla="*/ 0 w 144"/>
                <a:gd name="T7" fmla="*/ 14 h 39"/>
                <a:gd name="T8" fmla="*/ 90 w 144"/>
                <a:gd name="T9" fmla="*/ 36 h 39"/>
                <a:gd name="T10" fmla="*/ 140 w 144"/>
                <a:gd name="T11" fmla="*/ 39 h 39"/>
                <a:gd name="T12" fmla="*/ 144 w 144"/>
                <a:gd name="T13" fmla="*/ 31 h 39"/>
                <a:gd name="T14" fmla="*/ 142 w 144"/>
                <a:gd name="T15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39">
                  <a:moveTo>
                    <a:pt x="142" y="22"/>
                  </a:moveTo>
                  <a:cubicBezTo>
                    <a:pt x="126" y="23"/>
                    <a:pt x="109" y="22"/>
                    <a:pt x="92" y="19"/>
                  </a:cubicBezTo>
                  <a:cubicBezTo>
                    <a:pt x="66" y="15"/>
                    <a:pt x="38" y="10"/>
                    <a:pt x="1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1" y="25"/>
                    <a:pt x="61" y="31"/>
                    <a:pt x="90" y="36"/>
                  </a:cubicBezTo>
                  <a:cubicBezTo>
                    <a:pt x="107" y="38"/>
                    <a:pt x="124" y="39"/>
                    <a:pt x="140" y="39"/>
                  </a:cubicBezTo>
                  <a:cubicBezTo>
                    <a:pt x="140" y="35"/>
                    <a:pt x="144" y="31"/>
                    <a:pt x="144" y="31"/>
                  </a:cubicBezTo>
                  <a:cubicBezTo>
                    <a:pt x="142" y="28"/>
                    <a:pt x="142" y="25"/>
                    <a:pt x="14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74" name="Freeform 73"/>
            <p:cNvSpPr>
              <a:spLocks/>
            </p:cNvSpPr>
            <p:nvPr userDrawn="1"/>
          </p:nvSpPr>
          <p:spPr bwMode="auto">
            <a:xfrm>
              <a:off x="1516063" y="5634038"/>
              <a:ext cx="260350" cy="152400"/>
            </a:xfrm>
            <a:custGeom>
              <a:avLst/>
              <a:gdLst>
                <a:gd name="T0" fmla="*/ 38 w 64"/>
                <a:gd name="T1" fmla="*/ 2 h 37"/>
                <a:gd name="T2" fmla="*/ 7 w 64"/>
                <a:gd name="T3" fmla="*/ 1 h 37"/>
                <a:gd name="T4" fmla="*/ 5 w 64"/>
                <a:gd name="T5" fmla="*/ 12 h 37"/>
                <a:gd name="T6" fmla="*/ 39 w 64"/>
                <a:gd name="T7" fmla="*/ 32 h 37"/>
                <a:gd name="T8" fmla="*/ 54 w 64"/>
                <a:gd name="T9" fmla="*/ 31 h 37"/>
                <a:gd name="T10" fmla="*/ 62 w 64"/>
                <a:gd name="T11" fmla="*/ 11 h 37"/>
                <a:gd name="T12" fmla="*/ 38 w 64"/>
                <a:gd name="T13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7">
                  <a:moveTo>
                    <a:pt x="38" y="2"/>
                  </a:moveTo>
                  <a:cubicBezTo>
                    <a:pt x="29" y="0"/>
                    <a:pt x="12" y="0"/>
                    <a:pt x="7" y="1"/>
                  </a:cubicBezTo>
                  <a:cubicBezTo>
                    <a:pt x="0" y="2"/>
                    <a:pt x="1" y="8"/>
                    <a:pt x="5" y="12"/>
                  </a:cubicBezTo>
                  <a:cubicBezTo>
                    <a:pt x="9" y="17"/>
                    <a:pt x="34" y="30"/>
                    <a:pt x="39" y="32"/>
                  </a:cubicBezTo>
                  <a:cubicBezTo>
                    <a:pt x="43" y="34"/>
                    <a:pt x="51" y="37"/>
                    <a:pt x="54" y="31"/>
                  </a:cubicBezTo>
                  <a:cubicBezTo>
                    <a:pt x="60" y="23"/>
                    <a:pt x="64" y="17"/>
                    <a:pt x="62" y="11"/>
                  </a:cubicBezTo>
                  <a:cubicBezTo>
                    <a:pt x="61" y="5"/>
                    <a:pt x="49" y="3"/>
                    <a:pt x="3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75" name="Freeform 74"/>
            <p:cNvSpPr>
              <a:spLocks/>
            </p:cNvSpPr>
            <p:nvPr userDrawn="1"/>
          </p:nvSpPr>
          <p:spPr bwMode="auto">
            <a:xfrm>
              <a:off x="1316038" y="1454151"/>
              <a:ext cx="134938" cy="122238"/>
            </a:xfrm>
            <a:custGeom>
              <a:avLst/>
              <a:gdLst>
                <a:gd name="T0" fmla="*/ 2 w 33"/>
                <a:gd name="T1" fmla="*/ 20 h 30"/>
                <a:gd name="T2" fmla="*/ 2 w 33"/>
                <a:gd name="T3" fmla="*/ 29 h 30"/>
                <a:gd name="T4" fmla="*/ 33 w 33"/>
                <a:gd name="T5" fmla="*/ 30 h 30"/>
                <a:gd name="T6" fmla="*/ 1 w 33"/>
                <a:gd name="T7" fmla="*/ 0 h 30"/>
                <a:gd name="T8" fmla="*/ 2 w 33"/>
                <a:gd name="T9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2" y="20"/>
                  </a:moveTo>
                  <a:cubicBezTo>
                    <a:pt x="2" y="23"/>
                    <a:pt x="2" y="26"/>
                    <a:pt x="2" y="29"/>
                  </a:cubicBezTo>
                  <a:cubicBezTo>
                    <a:pt x="10" y="16"/>
                    <a:pt x="33" y="30"/>
                    <a:pt x="33" y="30"/>
                  </a:cubicBezTo>
                  <a:cubicBezTo>
                    <a:pt x="19" y="7"/>
                    <a:pt x="12" y="4"/>
                    <a:pt x="1" y="0"/>
                  </a:cubicBezTo>
                  <a:cubicBezTo>
                    <a:pt x="0" y="6"/>
                    <a:pt x="0" y="13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76" name="Freeform 75"/>
            <p:cNvSpPr>
              <a:spLocks/>
            </p:cNvSpPr>
            <p:nvPr userDrawn="1"/>
          </p:nvSpPr>
          <p:spPr bwMode="auto">
            <a:xfrm>
              <a:off x="1430338" y="5688013"/>
              <a:ext cx="215900" cy="171450"/>
            </a:xfrm>
            <a:custGeom>
              <a:avLst/>
              <a:gdLst>
                <a:gd name="T0" fmla="*/ 19 w 53"/>
                <a:gd name="T1" fmla="*/ 2 h 42"/>
                <a:gd name="T2" fmla="*/ 3 w 53"/>
                <a:gd name="T3" fmla="*/ 4 h 42"/>
                <a:gd name="T4" fmla="*/ 3 w 53"/>
                <a:gd name="T5" fmla="*/ 13 h 42"/>
                <a:gd name="T6" fmla="*/ 19 w 53"/>
                <a:gd name="T7" fmla="*/ 34 h 42"/>
                <a:gd name="T8" fmla="*/ 34 w 53"/>
                <a:gd name="T9" fmla="*/ 41 h 42"/>
                <a:gd name="T10" fmla="*/ 46 w 53"/>
                <a:gd name="T11" fmla="*/ 38 h 42"/>
                <a:gd name="T12" fmla="*/ 52 w 53"/>
                <a:gd name="T13" fmla="*/ 26 h 42"/>
                <a:gd name="T14" fmla="*/ 19 w 53"/>
                <a:gd name="T15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42">
                  <a:moveTo>
                    <a:pt x="19" y="2"/>
                  </a:moveTo>
                  <a:cubicBezTo>
                    <a:pt x="12" y="0"/>
                    <a:pt x="5" y="2"/>
                    <a:pt x="3" y="4"/>
                  </a:cubicBezTo>
                  <a:cubicBezTo>
                    <a:pt x="0" y="6"/>
                    <a:pt x="1" y="10"/>
                    <a:pt x="3" y="13"/>
                  </a:cubicBezTo>
                  <a:cubicBezTo>
                    <a:pt x="4" y="17"/>
                    <a:pt x="16" y="30"/>
                    <a:pt x="19" y="34"/>
                  </a:cubicBezTo>
                  <a:cubicBezTo>
                    <a:pt x="22" y="38"/>
                    <a:pt x="28" y="42"/>
                    <a:pt x="34" y="41"/>
                  </a:cubicBezTo>
                  <a:cubicBezTo>
                    <a:pt x="38" y="41"/>
                    <a:pt x="43" y="40"/>
                    <a:pt x="46" y="38"/>
                  </a:cubicBezTo>
                  <a:cubicBezTo>
                    <a:pt x="50" y="37"/>
                    <a:pt x="53" y="33"/>
                    <a:pt x="52" y="26"/>
                  </a:cubicBezTo>
                  <a:cubicBezTo>
                    <a:pt x="50" y="19"/>
                    <a:pt x="26" y="5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77" name="Freeform 76"/>
            <p:cNvSpPr>
              <a:spLocks/>
            </p:cNvSpPr>
            <p:nvPr userDrawn="1"/>
          </p:nvSpPr>
          <p:spPr bwMode="auto">
            <a:xfrm>
              <a:off x="1955800" y="3254376"/>
              <a:ext cx="1089025" cy="522288"/>
            </a:xfrm>
            <a:custGeom>
              <a:avLst/>
              <a:gdLst>
                <a:gd name="T0" fmla="*/ 152 w 267"/>
                <a:gd name="T1" fmla="*/ 22 h 128"/>
                <a:gd name="T2" fmla="*/ 30 w 267"/>
                <a:gd name="T3" fmla="*/ 0 h 128"/>
                <a:gd name="T4" fmla="*/ 33 w 267"/>
                <a:gd name="T5" fmla="*/ 6 h 128"/>
                <a:gd name="T6" fmla="*/ 110 w 267"/>
                <a:gd name="T7" fmla="*/ 32 h 128"/>
                <a:gd name="T8" fmla="*/ 157 w 267"/>
                <a:gd name="T9" fmla="*/ 59 h 128"/>
                <a:gd name="T10" fmla="*/ 28 w 267"/>
                <a:gd name="T11" fmla="*/ 23 h 128"/>
                <a:gd name="T12" fmla="*/ 0 w 267"/>
                <a:gd name="T13" fmla="*/ 32 h 128"/>
                <a:gd name="T14" fmla="*/ 133 w 267"/>
                <a:gd name="T15" fmla="*/ 86 h 128"/>
                <a:gd name="T16" fmla="*/ 267 w 267"/>
                <a:gd name="T17" fmla="*/ 113 h 128"/>
                <a:gd name="T18" fmla="*/ 152 w 267"/>
                <a:gd name="T19" fmla="*/ 2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7" h="128">
                  <a:moveTo>
                    <a:pt x="152" y="22"/>
                  </a:moveTo>
                  <a:cubicBezTo>
                    <a:pt x="123" y="13"/>
                    <a:pt x="56" y="5"/>
                    <a:pt x="30" y="0"/>
                  </a:cubicBezTo>
                  <a:cubicBezTo>
                    <a:pt x="31" y="2"/>
                    <a:pt x="32" y="4"/>
                    <a:pt x="33" y="6"/>
                  </a:cubicBezTo>
                  <a:cubicBezTo>
                    <a:pt x="54" y="11"/>
                    <a:pt x="83" y="21"/>
                    <a:pt x="110" y="32"/>
                  </a:cubicBezTo>
                  <a:cubicBezTo>
                    <a:pt x="134" y="42"/>
                    <a:pt x="157" y="59"/>
                    <a:pt x="157" y="59"/>
                  </a:cubicBezTo>
                  <a:cubicBezTo>
                    <a:pt x="110" y="58"/>
                    <a:pt x="63" y="39"/>
                    <a:pt x="28" y="23"/>
                  </a:cubicBezTo>
                  <a:cubicBezTo>
                    <a:pt x="23" y="26"/>
                    <a:pt x="14" y="31"/>
                    <a:pt x="0" y="32"/>
                  </a:cubicBezTo>
                  <a:cubicBezTo>
                    <a:pt x="17" y="36"/>
                    <a:pt x="45" y="45"/>
                    <a:pt x="133" y="86"/>
                  </a:cubicBezTo>
                  <a:cubicBezTo>
                    <a:pt x="221" y="128"/>
                    <a:pt x="267" y="113"/>
                    <a:pt x="267" y="113"/>
                  </a:cubicBezTo>
                  <a:cubicBezTo>
                    <a:pt x="236" y="53"/>
                    <a:pt x="182" y="31"/>
                    <a:pt x="15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78" name="Freeform 77"/>
            <p:cNvSpPr>
              <a:spLocks/>
            </p:cNvSpPr>
            <p:nvPr userDrawn="1"/>
          </p:nvSpPr>
          <p:spPr bwMode="auto">
            <a:xfrm>
              <a:off x="1035050" y="3892551"/>
              <a:ext cx="228600" cy="600075"/>
            </a:xfrm>
            <a:custGeom>
              <a:avLst/>
              <a:gdLst>
                <a:gd name="T0" fmla="*/ 30 w 56"/>
                <a:gd name="T1" fmla="*/ 21 h 147"/>
                <a:gd name="T2" fmla="*/ 25 w 56"/>
                <a:gd name="T3" fmla="*/ 93 h 147"/>
                <a:gd name="T4" fmla="*/ 15 w 56"/>
                <a:gd name="T5" fmla="*/ 24 h 147"/>
                <a:gd name="T6" fmla="*/ 0 w 56"/>
                <a:gd name="T7" fmla="*/ 6 h 147"/>
                <a:gd name="T8" fmla="*/ 27 w 56"/>
                <a:gd name="T9" fmla="*/ 147 h 147"/>
                <a:gd name="T10" fmla="*/ 45 w 56"/>
                <a:gd name="T11" fmla="*/ 0 h 147"/>
                <a:gd name="T12" fmla="*/ 30 w 56"/>
                <a:gd name="T13" fmla="*/ 2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47">
                  <a:moveTo>
                    <a:pt x="30" y="21"/>
                  </a:moveTo>
                  <a:cubicBezTo>
                    <a:pt x="39" y="82"/>
                    <a:pt x="25" y="93"/>
                    <a:pt x="25" y="93"/>
                  </a:cubicBezTo>
                  <a:cubicBezTo>
                    <a:pt x="10" y="65"/>
                    <a:pt x="15" y="24"/>
                    <a:pt x="15" y="24"/>
                  </a:cubicBezTo>
                  <a:cubicBezTo>
                    <a:pt x="11" y="20"/>
                    <a:pt x="4" y="13"/>
                    <a:pt x="0" y="6"/>
                  </a:cubicBezTo>
                  <a:cubicBezTo>
                    <a:pt x="7" y="133"/>
                    <a:pt x="27" y="147"/>
                    <a:pt x="27" y="147"/>
                  </a:cubicBezTo>
                  <a:cubicBezTo>
                    <a:pt x="56" y="120"/>
                    <a:pt x="47" y="33"/>
                    <a:pt x="45" y="0"/>
                  </a:cubicBezTo>
                  <a:cubicBezTo>
                    <a:pt x="41" y="7"/>
                    <a:pt x="34" y="17"/>
                    <a:pt x="3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79" name="Freeform 78"/>
            <p:cNvSpPr>
              <a:spLocks/>
            </p:cNvSpPr>
            <p:nvPr userDrawn="1"/>
          </p:nvSpPr>
          <p:spPr bwMode="auto">
            <a:xfrm>
              <a:off x="701675" y="4772026"/>
              <a:ext cx="358775" cy="200025"/>
            </a:xfrm>
            <a:custGeom>
              <a:avLst/>
              <a:gdLst>
                <a:gd name="T0" fmla="*/ 26 w 88"/>
                <a:gd name="T1" fmla="*/ 29 h 49"/>
                <a:gd name="T2" fmla="*/ 42 w 88"/>
                <a:gd name="T3" fmla="*/ 34 h 49"/>
                <a:gd name="T4" fmla="*/ 46 w 88"/>
                <a:gd name="T5" fmla="*/ 20 h 49"/>
                <a:gd name="T6" fmla="*/ 82 w 88"/>
                <a:gd name="T7" fmla="*/ 19 h 49"/>
                <a:gd name="T8" fmla="*/ 87 w 88"/>
                <a:gd name="T9" fmla="*/ 13 h 49"/>
                <a:gd name="T10" fmla="*/ 79 w 88"/>
                <a:gd name="T11" fmla="*/ 0 h 49"/>
                <a:gd name="T12" fmla="*/ 24 w 88"/>
                <a:gd name="T13" fmla="*/ 18 h 49"/>
                <a:gd name="T14" fmla="*/ 3 w 88"/>
                <a:gd name="T15" fmla="*/ 34 h 49"/>
                <a:gd name="T16" fmla="*/ 7 w 88"/>
                <a:gd name="T17" fmla="*/ 49 h 49"/>
                <a:gd name="T18" fmla="*/ 26 w 88"/>
                <a:gd name="T19" fmla="*/ 2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49">
                  <a:moveTo>
                    <a:pt x="26" y="29"/>
                  </a:moveTo>
                  <a:cubicBezTo>
                    <a:pt x="32" y="28"/>
                    <a:pt x="42" y="34"/>
                    <a:pt x="42" y="34"/>
                  </a:cubicBezTo>
                  <a:cubicBezTo>
                    <a:pt x="42" y="29"/>
                    <a:pt x="40" y="24"/>
                    <a:pt x="46" y="20"/>
                  </a:cubicBezTo>
                  <a:cubicBezTo>
                    <a:pt x="51" y="17"/>
                    <a:pt x="73" y="21"/>
                    <a:pt x="82" y="19"/>
                  </a:cubicBezTo>
                  <a:cubicBezTo>
                    <a:pt x="86" y="18"/>
                    <a:pt x="88" y="16"/>
                    <a:pt x="87" y="13"/>
                  </a:cubicBezTo>
                  <a:cubicBezTo>
                    <a:pt x="84" y="7"/>
                    <a:pt x="79" y="0"/>
                    <a:pt x="79" y="0"/>
                  </a:cubicBezTo>
                  <a:cubicBezTo>
                    <a:pt x="68" y="4"/>
                    <a:pt x="36" y="12"/>
                    <a:pt x="24" y="18"/>
                  </a:cubicBezTo>
                  <a:cubicBezTo>
                    <a:pt x="17" y="21"/>
                    <a:pt x="5" y="28"/>
                    <a:pt x="3" y="34"/>
                  </a:cubicBezTo>
                  <a:cubicBezTo>
                    <a:pt x="0" y="42"/>
                    <a:pt x="4" y="46"/>
                    <a:pt x="7" y="49"/>
                  </a:cubicBezTo>
                  <a:cubicBezTo>
                    <a:pt x="12" y="35"/>
                    <a:pt x="17" y="31"/>
                    <a:pt x="2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80" name="Freeform 79"/>
            <p:cNvSpPr>
              <a:spLocks/>
            </p:cNvSpPr>
            <p:nvPr userDrawn="1"/>
          </p:nvSpPr>
          <p:spPr bwMode="auto">
            <a:xfrm>
              <a:off x="1019175" y="3540126"/>
              <a:ext cx="207963" cy="430213"/>
            </a:xfrm>
            <a:custGeom>
              <a:avLst/>
              <a:gdLst>
                <a:gd name="T0" fmla="*/ 25 w 51"/>
                <a:gd name="T1" fmla="*/ 105 h 105"/>
                <a:gd name="T2" fmla="*/ 45 w 51"/>
                <a:gd name="T3" fmla="*/ 73 h 105"/>
                <a:gd name="T4" fmla="*/ 45 w 51"/>
                <a:gd name="T5" fmla="*/ 23 h 105"/>
                <a:gd name="T6" fmla="*/ 33 w 51"/>
                <a:gd name="T7" fmla="*/ 0 h 105"/>
                <a:gd name="T8" fmla="*/ 23 w 51"/>
                <a:gd name="T9" fmla="*/ 9 h 105"/>
                <a:gd name="T10" fmla="*/ 20 w 51"/>
                <a:gd name="T11" fmla="*/ 10 h 105"/>
                <a:gd name="T12" fmla="*/ 17 w 51"/>
                <a:gd name="T13" fmla="*/ 9 h 105"/>
                <a:gd name="T14" fmla="*/ 9 w 51"/>
                <a:gd name="T15" fmla="*/ 6 h 105"/>
                <a:gd name="T16" fmla="*/ 3 w 51"/>
                <a:gd name="T17" fmla="*/ 28 h 105"/>
                <a:gd name="T18" fmla="*/ 4 w 51"/>
                <a:gd name="T19" fmla="*/ 71 h 105"/>
                <a:gd name="T20" fmla="*/ 25 w 51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105">
                  <a:moveTo>
                    <a:pt x="25" y="105"/>
                  </a:moveTo>
                  <a:cubicBezTo>
                    <a:pt x="25" y="105"/>
                    <a:pt x="40" y="87"/>
                    <a:pt x="45" y="73"/>
                  </a:cubicBezTo>
                  <a:cubicBezTo>
                    <a:pt x="49" y="58"/>
                    <a:pt x="51" y="41"/>
                    <a:pt x="45" y="23"/>
                  </a:cubicBezTo>
                  <a:cubicBezTo>
                    <a:pt x="42" y="14"/>
                    <a:pt x="37" y="5"/>
                    <a:pt x="33" y="0"/>
                  </a:cubicBezTo>
                  <a:cubicBezTo>
                    <a:pt x="28" y="6"/>
                    <a:pt x="24" y="8"/>
                    <a:pt x="23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4" y="8"/>
                    <a:pt x="11" y="7"/>
                    <a:pt x="9" y="6"/>
                  </a:cubicBezTo>
                  <a:cubicBezTo>
                    <a:pt x="5" y="15"/>
                    <a:pt x="4" y="20"/>
                    <a:pt x="3" y="28"/>
                  </a:cubicBezTo>
                  <a:cubicBezTo>
                    <a:pt x="2" y="39"/>
                    <a:pt x="0" y="56"/>
                    <a:pt x="4" y="71"/>
                  </a:cubicBezTo>
                  <a:cubicBezTo>
                    <a:pt x="9" y="88"/>
                    <a:pt x="19" y="98"/>
                    <a:pt x="25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81" name="Freeform 80"/>
            <p:cNvSpPr>
              <a:spLocks/>
            </p:cNvSpPr>
            <p:nvPr userDrawn="1"/>
          </p:nvSpPr>
          <p:spPr bwMode="auto">
            <a:xfrm>
              <a:off x="1198563" y="3486151"/>
              <a:ext cx="366713" cy="328613"/>
            </a:xfrm>
            <a:custGeom>
              <a:avLst/>
              <a:gdLst>
                <a:gd name="T0" fmla="*/ 23 w 90"/>
                <a:gd name="T1" fmla="*/ 55 h 80"/>
                <a:gd name="T2" fmla="*/ 85 w 90"/>
                <a:gd name="T3" fmla="*/ 76 h 80"/>
                <a:gd name="T4" fmla="*/ 43 w 90"/>
                <a:gd name="T5" fmla="*/ 15 h 80"/>
                <a:gd name="T6" fmla="*/ 5 w 90"/>
                <a:gd name="T7" fmla="*/ 0 h 80"/>
                <a:gd name="T8" fmla="*/ 2 w 90"/>
                <a:gd name="T9" fmla="*/ 24 h 80"/>
                <a:gd name="T10" fmla="*/ 23 w 90"/>
                <a:gd name="T11" fmla="*/ 5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80">
                  <a:moveTo>
                    <a:pt x="23" y="55"/>
                  </a:moveTo>
                  <a:cubicBezTo>
                    <a:pt x="39" y="68"/>
                    <a:pt x="61" y="80"/>
                    <a:pt x="85" y="76"/>
                  </a:cubicBezTo>
                  <a:cubicBezTo>
                    <a:pt x="85" y="76"/>
                    <a:pt x="90" y="59"/>
                    <a:pt x="43" y="15"/>
                  </a:cubicBezTo>
                  <a:cubicBezTo>
                    <a:pt x="27" y="12"/>
                    <a:pt x="14" y="7"/>
                    <a:pt x="5" y="0"/>
                  </a:cubicBezTo>
                  <a:cubicBezTo>
                    <a:pt x="3" y="6"/>
                    <a:pt x="0" y="13"/>
                    <a:pt x="2" y="24"/>
                  </a:cubicBezTo>
                  <a:cubicBezTo>
                    <a:pt x="5" y="35"/>
                    <a:pt x="12" y="47"/>
                    <a:pt x="2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82" name="Freeform 81"/>
            <p:cNvSpPr>
              <a:spLocks/>
            </p:cNvSpPr>
            <p:nvPr userDrawn="1"/>
          </p:nvSpPr>
          <p:spPr bwMode="auto">
            <a:xfrm>
              <a:off x="603250" y="4705351"/>
              <a:ext cx="244475" cy="134938"/>
            </a:xfrm>
            <a:custGeom>
              <a:avLst/>
              <a:gdLst>
                <a:gd name="T0" fmla="*/ 32 w 60"/>
                <a:gd name="T1" fmla="*/ 33 h 33"/>
                <a:gd name="T2" fmla="*/ 60 w 60"/>
                <a:gd name="T3" fmla="*/ 20 h 33"/>
                <a:gd name="T4" fmla="*/ 32 w 60"/>
                <a:gd name="T5" fmla="*/ 5 h 33"/>
                <a:gd name="T6" fmla="*/ 14 w 60"/>
                <a:gd name="T7" fmla="*/ 0 h 33"/>
                <a:gd name="T8" fmla="*/ 0 w 60"/>
                <a:gd name="T9" fmla="*/ 2 h 33"/>
                <a:gd name="T10" fmla="*/ 24 w 60"/>
                <a:gd name="T11" fmla="*/ 25 h 33"/>
                <a:gd name="T12" fmla="*/ 32 w 60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33">
                  <a:moveTo>
                    <a:pt x="32" y="33"/>
                  </a:moveTo>
                  <a:cubicBezTo>
                    <a:pt x="45" y="25"/>
                    <a:pt x="57" y="21"/>
                    <a:pt x="60" y="20"/>
                  </a:cubicBezTo>
                  <a:cubicBezTo>
                    <a:pt x="49" y="13"/>
                    <a:pt x="39" y="8"/>
                    <a:pt x="32" y="5"/>
                  </a:cubicBezTo>
                  <a:cubicBezTo>
                    <a:pt x="24" y="2"/>
                    <a:pt x="14" y="0"/>
                    <a:pt x="14" y="0"/>
                  </a:cubicBezTo>
                  <a:cubicBezTo>
                    <a:pt x="9" y="1"/>
                    <a:pt x="0" y="2"/>
                    <a:pt x="0" y="2"/>
                  </a:cubicBezTo>
                  <a:cubicBezTo>
                    <a:pt x="10" y="4"/>
                    <a:pt x="22" y="21"/>
                    <a:pt x="24" y="25"/>
                  </a:cubicBezTo>
                  <a:cubicBezTo>
                    <a:pt x="27" y="30"/>
                    <a:pt x="32" y="33"/>
                    <a:pt x="32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83" name="Freeform 82"/>
            <p:cNvSpPr>
              <a:spLocks/>
            </p:cNvSpPr>
            <p:nvPr userDrawn="1"/>
          </p:nvSpPr>
          <p:spPr bwMode="auto">
            <a:xfrm>
              <a:off x="15875" y="5597526"/>
              <a:ext cx="322263" cy="352425"/>
            </a:xfrm>
            <a:custGeom>
              <a:avLst/>
              <a:gdLst>
                <a:gd name="T0" fmla="*/ 36 w 79"/>
                <a:gd name="T1" fmla="*/ 41 h 86"/>
                <a:gd name="T2" fmla="*/ 65 w 79"/>
                <a:gd name="T3" fmla="*/ 86 h 86"/>
                <a:gd name="T4" fmla="*/ 79 w 79"/>
                <a:gd name="T5" fmla="*/ 68 h 86"/>
                <a:gd name="T6" fmla="*/ 44 w 79"/>
                <a:gd name="T7" fmla="*/ 15 h 86"/>
                <a:gd name="T8" fmla="*/ 34 w 79"/>
                <a:gd name="T9" fmla="*/ 0 h 86"/>
                <a:gd name="T10" fmla="*/ 0 w 79"/>
                <a:gd name="T11" fmla="*/ 61 h 86"/>
                <a:gd name="T12" fmla="*/ 12 w 79"/>
                <a:gd name="T13" fmla="*/ 84 h 86"/>
                <a:gd name="T14" fmla="*/ 36 w 79"/>
                <a:gd name="T15" fmla="*/ 4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86">
                  <a:moveTo>
                    <a:pt x="36" y="41"/>
                  </a:moveTo>
                  <a:cubicBezTo>
                    <a:pt x="42" y="51"/>
                    <a:pt x="54" y="68"/>
                    <a:pt x="65" y="86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22" y="66"/>
                    <a:pt x="31" y="50"/>
                    <a:pt x="36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84" name="Freeform 83"/>
            <p:cNvSpPr>
              <a:spLocks/>
            </p:cNvSpPr>
            <p:nvPr userDrawn="1"/>
          </p:nvSpPr>
          <p:spPr bwMode="auto">
            <a:xfrm>
              <a:off x="-4763" y="5470526"/>
              <a:ext cx="103188" cy="147638"/>
            </a:xfrm>
            <a:custGeom>
              <a:avLst/>
              <a:gdLst>
                <a:gd name="T0" fmla="*/ 0 w 25"/>
                <a:gd name="T1" fmla="*/ 36 h 36"/>
                <a:gd name="T2" fmla="*/ 25 w 25"/>
                <a:gd name="T3" fmla="*/ 0 h 36"/>
                <a:gd name="T4" fmla="*/ 0 w 25"/>
                <a:gd name="T5" fmla="*/ 6 h 36"/>
                <a:gd name="T6" fmla="*/ 0 w 25"/>
                <a:gd name="T7" fmla="*/ 6 h 36"/>
                <a:gd name="T8" fmla="*/ 0 w 25"/>
                <a:gd name="T9" fmla="*/ 36 h 36"/>
                <a:gd name="T10" fmla="*/ 0 w 25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0" y="36"/>
                  </a:moveTo>
                  <a:cubicBezTo>
                    <a:pt x="10" y="29"/>
                    <a:pt x="20" y="11"/>
                    <a:pt x="25" y="0"/>
                  </a:cubicBezTo>
                  <a:cubicBezTo>
                    <a:pt x="20" y="3"/>
                    <a:pt x="1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85" name="Freeform 84"/>
            <p:cNvSpPr>
              <a:spLocks/>
            </p:cNvSpPr>
            <p:nvPr userDrawn="1"/>
          </p:nvSpPr>
          <p:spPr bwMode="auto">
            <a:xfrm>
              <a:off x="444500" y="4702176"/>
              <a:ext cx="257175" cy="327025"/>
            </a:xfrm>
            <a:custGeom>
              <a:avLst/>
              <a:gdLst>
                <a:gd name="T0" fmla="*/ 49 w 63"/>
                <a:gd name="T1" fmla="*/ 70 h 80"/>
                <a:gd name="T2" fmla="*/ 60 w 63"/>
                <a:gd name="T3" fmla="*/ 43 h 80"/>
                <a:gd name="T4" fmla="*/ 28 w 63"/>
                <a:gd name="T5" fmla="*/ 3 h 80"/>
                <a:gd name="T6" fmla="*/ 15 w 63"/>
                <a:gd name="T7" fmla="*/ 0 h 80"/>
                <a:gd name="T8" fmla="*/ 0 w 63"/>
                <a:gd name="T9" fmla="*/ 11 h 80"/>
                <a:gd name="T10" fmla="*/ 30 w 63"/>
                <a:gd name="T11" fmla="*/ 20 h 80"/>
                <a:gd name="T12" fmla="*/ 40 w 63"/>
                <a:gd name="T13" fmla="*/ 50 h 80"/>
                <a:gd name="T14" fmla="*/ 12 w 63"/>
                <a:gd name="T15" fmla="*/ 54 h 80"/>
                <a:gd name="T16" fmla="*/ 49 w 63"/>
                <a:gd name="T17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80">
                  <a:moveTo>
                    <a:pt x="49" y="70"/>
                  </a:moveTo>
                  <a:cubicBezTo>
                    <a:pt x="54" y="68"/>
                    <a:pt x="63" y="60"/>
                    <a:pt x="60" y="43"/>
                  </a:cubicBezTo>
                  <a:cubicBezTo>
                    <a:pt x="56" y="23"/>
                    <a:pt x="28" y="3"/>
                    <a:pt x="28" y="3"/>
                  </a:cubicBezTo>
                  <a:cubicBezTo>
                    <a:pt x="20" y="3"/>
                    <a:pt x="17" y="1"/>
                    <a:pt x="15" y="0"/>
                  </a:cubicBezTo>
                  <a:cubicBezTo>
                    <a:pt x="7" y="5"/>
                    <a:pt x="0" y="11"/>
                    <a:pt x="0" y="11"/>
                  </a:cubicBezTo>
                  <a:cubicBezTo>
                    <a:pt x="8" y="10"/>
                    <a:pt x="23" y="14"/>
                    <a:pt x="30" y="20"/>
                  </a:cubicBezTo>
                  <a:cubicBezTo>
                    <a:pt x="37" y="24"/>
                    <a:pt x="46" y="40"/>
                    <a:pt x="40" y="50"/>
                  </a:cubicBezTo>
                  <a:cubicBezTo>
                    <a:pt x="34" y="61"/>
                    <a:pt x="12" y="54"/>
                    <a:pt x="12" y="54"/>
                  </a:cubicBezTo>
                  <a:cubicBezTo>
                    <a:pt x="25" y="80"/>
                    <a:pt x="45" y="72"/>
                    <a:pt x="49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86" name="Freeform 85"/>
            <p:cNvSpPr>
              <a:spLocks/>
            </p:cNvSpPr>
            <p:nvPr userDrawn="1"/>
          </p:nvSpPr>
          <p:spPr bwMode="auto">
            <a:xfrm>
              <a:off x="668338" y="2066926"/>
              <a:ext cx="1039813" cy="1489075"/>
            </a:xfrm>
            <a:custGeom>
              <a:avLst/>
              <a:gdLst>
                <a:gd name="T0" fmla="*/ 125 w 255"/>
                <a:gd name="T1" fmla="*/ 113 h 364"/>
                <a:gd name="T2" fmla="*/ 106 w 255"/>
                <a:gd name="T3" fmla="*/ 174 h 364"/>
                <a:gd name="T4" fmla="*/ 128 w 255"/>
                <a:gd name="T5" fmla="*/ 262 h 364"/>
                <a:gd name="T6" fmla="*/ 23 w 255"/>
                <a:gd name="T7" fmla="*/ 271 h 364"/>
                <a:gd name="T8" fmla="*/ 0 w 255"/>
                <a:gd name="T9" fmla="*/ 313 h 364"/>
                <a:gd name="T10" fmla="*/ 30 w 255"/>
                <a:gd name="T11" fmla="*/ 320 h 364"/>
                <a:gd name="T12" fmla="*/ 33 w 255"/>
                <a:gd name="T13" fmla="*/ 364 h 364"/>
                <a:gd name="T14" fmla="*/ 73 w 255"/>
                <a:gd name="T15" fmla="*/ 334 h 364"/>
                <a:gd name="T16" fmla="*/ 105 w 255"/>
                <a:gd name="T17" fmla="*/ 361 h 364"/>
                <a:gd name="T18" fmla="*/ 120 w 255"/>
                <a:gd name="T19" fmla="*/ 315 h 364"/>
                <a:gd name="T20" fmla="*/ 174 w 255"/>
                <a:gd name="T21" fmla="*/ 353 h 364"/>
                <a:gd name="T22" fmla="*/ 167 w 255"/>
                <a:gd name="T23" fmla="*/ 283 h 364"/>
                <a:gd name="T24" fmla="*/ 229 w 255"/>
                <a:gd name="T25" fmla="*/ 294 h 364"/>
                <a:gd name="T26" fmla="*/ 199 w 255"/>
                <a:gd name="T27" fmla="*/ 245 h 364"/>
                <a:gd name="T28" fmla="*/ 255 w 255"/>
                <a:gd name="T29" fmla="*/ 209 h 364"/>
                <a:gd name="T30" fmla="*/ 196 w 255"/>
                <a:gd name="T31" fmla="*/ 192 h 364"/>
                <a:gd name="T32" fmla="*/ 243 w 255"/>
                <a:gd name="T33" fmla="*/ 137 h 364"/>
                <a:gd name="T34" fmla="*/ 171 w 255"/>
                <a:gd name="T35" fmla="*/ 148 h 364"/>
                <a:gd name="T36" fmla="*/ 197 w 255"/>
                <a:gd name="T37" fmla="*/ 118 h 364"/>
                <a:gd name="T38" fmla="*/ 231 w 255"/>
                <a:gd name="T39" fmla="*/ 0 h 364"/>
                <a:gd name="T40" fmla="*/ 125 w 255"/>
                <a:gd name="T41" fmla="*/ 11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5" h="364">
                  <a:moveTo>
                    <a:pt x="125" y="113"/>
                  </a:moveTo>
                  <a:cubicBezTo>
                    <a:pt x="110" y="123"/>
                    <a:pt x="94" y="144"/>
                    <a:pt x="106" y="174"/>
                  </a:cubicBezTo>
                  <a:cubicBezTo>
                    <a:pt x="119" y="203"/>
                    <a:pt x="142" y="246"/>
                    <a:pt x="128" y="262"/>
                  </a:cubicBezTo>
                  <a:cubicBezTo>
                    <a:pt x="114" y="279"/>
                    <a:pt x="64" y="287"/>
                    <a:pt x="23" y="271"/>
                  </a:cubicBezTo>
                  <a:cubicBezTo>
                    <a:pt x="23" y="271"/>
                    <a:pt x="15" y="297"/>
                    <a:pt x="0" y="313"/>
                  </a:cubicBezTo>
                  <a:cubicBezTo>
                    <a:pt x="0" y="313"/>
                    <a:pt x="7" y="327"/>
                    <a:pt x="30" y="320"/>
                  </a:cubicBezTo>
                  <a:cubicBezTo>
                    <a:pt x="30" y="320"/>
                    <a:pt x="22" y="341"/>
                    <a:pt x="33" y="364"/>
                  </a:cubicBezTo>
                  <a:cubicBezTo>
                    <a:pt x="33" y="364"/>
                    <a:pt x="61" y="359"/>
                    <a:pt x="73" y="334"/>
                  </a:cubicBezTo>
                  <a:cubicBezTo>
                    <a:pt x="73" y="334"/>
                    <a:pt x="84" y="354"/>
                    <a:pt x="105" y="361"/>
                  </a:cubicBezTo>
                  <a:cubicBezTo>
                    <a:pt x="105" y="361"/>
                    <a:pt x="124" y="352"/>
                    <a:pt x="120" y="315"/>
                  </a:cubicBezTo>
                  <a:cubicBezTo>
                    <a:pt x="120" y="315"/>
                    <a:pt x="133" y="348"/>
                    <a:pt x="174" y="353"/>
                  </a:cubicBezTo>
                  <a:cubicBezTo>
                    <a:pt x="174" y="353"/>
                    <a:pt x="197" y="323"/>
                    <a:pt x="167" y="283"/>
                  </a:cubicBezTo>
                  <a:cubicBezTo>
                    <a:pt x="167" y="283"/>
                    <a:pt x="189" y="303"/>
                    <a:pt x="229" y="294"/>
                  </a:cubicBezTo>
                  <a:cubicBezTo>
                    <a:pt x="229" y="294"/>
                    <a:pt x="235" y="273"/>
                    <a:pt x="199" y="245"/>
                  </a:cubicBezTo>
                  <a:cubicBezTo>
                    <a:pt x="199" y="245"/>
                    <a:pt x="239" y="243"/>
                    <a:pt x="255" y="209"/>
                  </a:cubicBezTo>
                  <a:cubicBezTo>
                    <a:pt x="255" y="209"/>
                    <a:pt x="238" y="188"/>
                    <a:pt x="196" y="192"/>
                  </a:cubicBezTo>
                  <a:cubicBezTo>
                    <a:pt x="196" y="192"/>
                    <a:pt x="235" y="184"/>
                    <a:pt x="243" y="137"/>
                  </a:cubicBezTo>
                  <a:cubicBezTo>
                    <a:pt x="243" y="137"/>
                    <a:pt x="215" y="119"/>
                    <a:pt x="171" y="148"/>
                  </a:cubicBezTo>
                  <a:cubicBezTo>
                    <a:pt x="171" y="148"/>
                    <a:pt x="178" y="133"/>
                    <a:pt x="197" y="118"/>
                  </a:cubicBezTo>
                  <a:cubicBezTo>
                    <a:pt x="216" y="103"/>
                    <a:pt x="239" y="62"/>
                    <a:pt x="231" y="0"/>
                  </a:cubicBezTo>
                  <a:cubicBezTo>
                    <a:pt x="216" y="33"/>
                    <a:pt x="192" y="67"/>
                    <a:pt x="125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87" name="Freeform 86"/>
            <p:cNvSpPr>
              <a:spLocks/>
            </p:cNvSpPr>
            <p:nvPr userDrawn="1"/>
          </p:nvSpPr>
          <p:spPr bwMode="auto">
            <a:xfrm>
              <a:off x="98425" y="5119688"/>
              <a:ext cx="492125" cy="454025"/>
            </a:xfrm>
            <a:custGeom>
              <a:avLst/>
              <a:gdLst>
                <a:gd name="T0" fmla="*/ 121 w 121"/>
                <a:gd name="T1" fmla="*/ 97 h 111"/>
                <a:gd name="T2" fmla="*/ 23 w 121"/>
                <a:gd name="T3" fmla="*/ 5 h 111"/>
                <a:gd name="T4" fmla="*/ 21 w 121"/>
                <a:gd name="T5" fmla="*/ 1 h 111"/>
                <a:gd name="T6" fmla="*/ 0 w 121"/>
                <a:gd name="T7" fmla="*/ 0 h 111"/>
                <a:gd name="T8" fmla="*/ 6 w 121"/>
                <a:gd name="T9" fmla="*/ 10 h 111"/>
                <a:gd name="T10" fmla="*/ 112 w 121"/>
                <a:gd name="T11" fmla="*/ 111 h 111"/>
                <a:gd name="T12" fmla="*/ 121 w 121"/>
                <a:gd name="T13" fmla="*/ 9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11">
                  <a:moveTo>
                    <a:pt x="121" y="97"/>
                  </a:moveTo>
                  <a:cubicBezTo>
                    <a:pt x="87" y="78"/>
                    <a:pt x="53" y="50"/>
                    <a:pt x="23" y="5"/>
                  </a:cubicBezTo>
                  <a:cubicBezTo>
                    <a:pt x="22" y="4"/>
                    <a:pt x="21" y="2"/>
                    <a:pt x="21" y="1"/>
                  </a:cubicBezTo>
                  <a:cubicBezTo>
                    <a:pt x="21" y="1"/>
                    <a:pt x="9" y="4"/>
                    <a:pt x="0" y="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39" y="59"/>
                    <a:pt x="75" y="90"/>
                    <a:pt x="112" y="111"/>
                  </a:cubicBezTo>
                  <a:lnTo>
                    <a:pt x="121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88" name="Freeform 87"/>
            <p:cNvSpPr>
              <a:spLocks/>
            </p:cNvSpPr>
            <p:nvPr userDrawn="1"/>
          </p:nvSpPr>
          <p:spPr bwMode="auto">
            <a:xfrm>
              <a:off x="-4763" y="5073651"/>
              <a:ext cx="412750" cy="482600"/>
            </a:xfrm>
            <a:custGeom>
              <a:avLst/>
              <a:gdLst>
                <a:gd name="T0" fmla="*/ 44 w 101"/>
                <a:gd name="T1" fmla="*/ 63 h 118"/>
                <a:gd name="T2" fmla="*/ 0 w 101"/>
                <a:gd name="T3" fmla="*/ 0 h 118"/>
                <a:gd name="T4" fmla="*/ 0 w 101"/>
                <a:gd name="T5" fmla="*/ 0 h 118"/>
                <a:gd name="T6" fmla="*/ 0 w 101"/>
                <a:gd name="T7" fmla="*/ 1 h 118"/>
                <a:gd name="T8" fmla="*/ 0 w 101"/>
                <a:gd name="T9" fmla="*/ 94 h 118"/>
                <a:gd name="T10" fmla="*/ 0 w 101"/>
                <a:gd name="T11" fmla="*/ 94 h 118"/>
                <a:gd name="T12" fmla="*/ 31 w 101"/>
                <a:gd name="T13" fmla="*/ 84 h 118"/>
                <a:gd name="T14" fmla="*/ 101 w 101"/>
                <a:gd name="T15" fmla="*/ 118 h 118"/>
                <a:gd name="T16" fmla="*/ 44 w 101"/>
                <a:gd name="T17" fmla="*/ 6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18">
                  <a:moveTo>
                    <a:pt x="44" y="63"/>
                  </a:moveTo>
                  <a:cubicBezTo>
                    <a:pt x="32" y="52"/>
                    <a:pt x="4" y="1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3" y="94"/>
                    <a:pt x="31" y="84"/>
                    <a:pt x="31" y="84"/>
                  </a:cubicBezTo>
                  <a:cubicBezTo>
                    <a:pt x="56" y="107"/>
                    <a:pt x="101" y="118"/>
                    <a:pt x="101" y="118"/>
                  </a:cubicBezTo>
                  <a:cubicBezTo>
                    <a:pt x="85" y="103"/>
                    <a:pt x="56" y="74"/>
                    <a:pt x="44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89" name="Freeform 88"/>
            <p:cNvSpPr>
              <a:spLocks/>
            </p:cNvSpPr>
            <p:nvPr userDrawn="1"/>
          </p:nvSpPr>
          <p:spPr bwMode="auto">
            <a:xfrm>
              <a:off x="1250950" y="3724276"/>
              <a:ext cx="400050" cy="757238"/>
            </a:xfrm>
            <a:custGeom>
              <a:avLst/>
              <a:gdLst>
                <a:gd name="T0" fmla="*/ 70 w 98"/>
                <a:gd name="T1" fmla="*/ 185 h 185"/>
                <a:gd name="T2" fmla="*/ 36 w 98"/>
                <a:gd name="T3" fmla="*/ 23 h 185"/>
                <a:gd name="T4" fmla="*/ 26 w 98"/>
                <a:gd name="T5" fmla="*/ 18 h 185"/>
                <a:gd name="T6" fmla="*/ 47 w 98"/>
                <a:gd name="T7" fmla="*/ 129 h 185"/>
                <a:gd name="T8" fmla="*/ 15 w 98"/>
                <a:gd name="T9" fmla="*/ 11 h 185"/>
                <a:gd name="T10" fmla="*/ 5 w 98"/>
                <a:gd name="T11" fmla="*/ 4 h 185"/>
                <a:gd name="T12" fmla="*/ 1 w 98"/>
                <a:gd name="T13" fmla="*/ 0 h 185"/>
                <a:gd name="T14" fmla="*/ 0 w 98"/>
                <a:gd name="T15" fmla="*/ 10 h 185"/>
                <a:gd name="T16" fmla="*/ 24 w 98"/>
                <a:gd name="T17" fmla="*/ 145 h 185"/>
                <a:gd name="T18" fmla="*/ 70 w 98"/>
                <a:gd name="T1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85">
                  <a:moveTo>
                    <a:pt x="70" y="185"/>
                  </a:moveTo>
                  <a:cubicBezTo>
                    <a:pt x="98" y="136"/>
                    <a:pt x="65" y="69"/>
                    <a:pt x="36" y="23"/>
                  </a:cubicBezTo>
                  <a:cubicBezTo>
                    <a:pt x="33" y="21"/>
                    <a:pt x="29" y="20"/>
                    <a:pt x="26" y="18"/>
                  </a:cubicBezTo>
                  <a:cubicBezTo>
                    <a:pt x="36" y="54"/>
                    <a:pt x="54" y="96"/>
                    <a:pt x="47" y="129"/>
                  </a:cubicBezTo>
                  <a:cubicBezTo>
                    <a:pt x="22" y="99"/>
                    <a:pt x="15" y="11"/>
                    <a:pt x="15" y="11"/>
                  </a:cubicBezTo>
                  <a:cubicBezTo>
                    <a:pt x="11" y="9"/>
                    <a:pt x="8" y="7"/>
                    <a:pt x="5" y="4"/>
                  </a:cubicBezTo>
                  <a:cubicBezTo>
                    <a:pt x="3" y="3"/>
                    <a:pt x="2" y="2"/>
                    <a:pt x="1" y="0"/>
                  </a:cubicBezTo>
                  <a:cubicBezTo>
                    <a:pt x="1" y="4"/>
                    <a:pt x="0" y="7"/>
                    <a:pt x="0" y="10"/>
                  </a:cubicBezTo>
                  <a:cubicBezTo>
                    <a:pt x="4" y="63"/>
                    <a:pt x="8" y="118"/>
                    <a:pt x="24" y="145"/>
                  </a:cubicBezTo>
                  <a:cubicBezTo>
                    <a:pt x="41" y="172"/>
                    <a:pt x="70" y="185"/>
                    <a:pt x="70" y="1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90" name="Freeform 89"/>
            <p:cNvSpPr>
              <a:spLocks/>
            </p:cNvSpPr>
            <p:nvPr userDrawn="1"/>
          </p:nvSpPr>
          <p:spPr bwMode="auto">
            <a:xfrm>
              <a:off x="1585913" y="2259013"/>
              <a:ext cx="561975" cy="373063"/>
            </a:xfrm>
            <a:custGeom>
              <a:avLst/>
              <a:gdLst>
                <a:gd name="T0" fmla="*/ 100 w 138"/>
                <a:gd name="T1" fmla="*/ 65 h 91"/>
                <a:gd name="T2" fmla="*/ 138 w 138"/>
                <a:gd name="T3" fmla="*/ 0 h 91"/>
                <a:gd name="T4" fmla="*/ 61 w 138"/>
                <a:gd name="T5" fmla="*/ 32 h 91"/>
                <a:gd name="T6" fmla="*/ 0 w 138"/>
                <a:gd name="T7" fmla="*/ 76 h 91"/>
                <a:gd name="T8" fmla="*/ 23 w 138"/>
                <a:gd name="T9" fmla="*/ 83 h 91"/>
                <a:gd name="T10" fmla="*/ 28 w 138"/>
                <a:gd name="T11" fmla="*/ 86 h 91"/>
                <a:gd name="T12" fmla="*/ 100 w 138"/>
                <a:gd name="T13" fmla="*/ 6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91">
                  <a:moveTo>
                    <a:pt x="100" y="65"/>
                  </a:moveTo>
                  <a:cubicBezTo>
                    <a:pt x="121" y="46"/>
                    <a:pt x="138" y="0"/>
                    <a:pt x="138" y="0"/>
                  </a:cubicBezTo>
                  <a:cubicBezTo>
                    <a:pt x="119" y="3"/>
                    <a:pt x="83" y="19"/>
                    <a:pt x="61" y="32"/>
                  </a:cubicBezTo>
                  <a:cubicBezTo>
                    <a:pt x="40" y="43"/>
                    <a:pt x="12" y="67"/>
                    <a:pt x="0" y="76"/>
                  </a:cubicBezTo>
                  <a:cubicBezTo>
                    <a:pt x="14" y="77"/>
                    <a:pt x="22" y="82"/>
                    <a:pt x="23" y="83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64" y="91"/>
                    <a:pt x="79" y="84"/>
                    <a:pt x="10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91" name="Freeform 90"/>
            <p:cNvSpPr>
              <a:spLocks/>
            </p:cNvSpPr>
            <p:nvPr userDrawn="1"/>
          </p:nvSpPr>
          <p:spPr bwMode="auto">
            <a:xfrm>
              <a:off x="1589088" y="2627313"/>
              <a:ext cx="485775" cy="241300"/>
            </a:xfrm>
            <a:custGeom>
              <a:avLst/>
              <a:gdLst>
                <a:gd name="T0" fmla="*/ 0 w 119"/>
                <a:gd name="T1" fmla="*/ 48 h 59"/>
                <a:gd name="T2" fmla="*/ 13 w 119"/>
                <a:gd name="T3" fmla="*/ 52 h 59"/>
                <a:gd name="T4" fmla="*/ 76 w 119"/>
                <a:gd name="T5" fmla="*/ 50 h 59"/>
                <a:gd name="T6" fmla="*/ 119 w 119"/>
                <a:gd name="T7" fmla="*/ 11 h 59"/>
                <a:gd name="T8" fmla="*/ 70 w 119"/>
                <a:gd name="T9" fmla="*/ 5 h 59"/>
                <a:gd name="T10" fmla="*/ 25 w 119"/>
                <a:gd name="T11" fmla="*/ 6 h 59"/>
                <a:gd name="T12" fmla="*/ 0 w 119"/>
                <a:gd name="T13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59">
                  <a:moveTo>
                    <a:pt x="0" y="48"/>
                  </a:moveTo>
                  <a:cubicBezTo>
                    <a:pt x="5" y="49"/>
                    <a:pt x="10" y="50"/>
                    <a:pt x="13" y="52"/>
                  </a:cubicBezTo>
                  <a:cubicBezTo>
                    <a:pt x="28" y="57"/>
                    <a:pt x="41" y="59"/>
                    <a:pt x="76" y="50"/>
                  </a:cubicBezTo>
                  <a:cubicBezTo>
                    <a:pt x="113" y="40"/>
                    <a:pt x="119" y="11"/>
                    <a:pt x="119" y="11"/>
                  </a:cubicBezTo>
                  <a:cubicBezTo>
                    <a:pt x="102" y="0"/>
                    <a:pt x="81" y="1"/>
                    <a:pt x="70" y="5"/>
                  </a:cubicBezTo>
                  <a:cubicBezTo>
                    <a:pt x="60" y="9"/>
                    <a:pt x="35" y="9"/>
                    <a:pt x="25" y="6"/>
                  </a:cubicBezTo>
                  <a:cubicBezTo>
                    <a:pt x="20" y="26"/>
                    <a:pt x="10" y="39"/>
                    <a:pt x="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92" name="Freeform 91"/>
            <p:cNvSpPr>
              <a:spLocks/>
            </p:cNvSpPr>
            <p:nvPr userDrawn="1"/>
          </p:nvSpPr>
          <p:spPr bwMode="auto">
            <a:xfrm>
              <a:off x="2074863" y="1454151"/>
              <a:ext cx="1112838" cy="1027113"/>
            </a:xfrm>
            <a:custGeom>
              <a:avLst/>
              <a:gdLst>
                <a:gd name="T0" fmla="*/ 31 w 273"/>
                <a:gd name="T1" fmla="*/ 187 h 251"/>
                <a:gd name="T2" fmla="*/ 19 w 273"/>
                <a:gd name="T3" fmla="*/ 221 h 251"/>
                <a:gd name="T4" fmla="*/ 115 w 273"/>
                <a:gd name="T5" fmla="*/ 148 h 251"/>
                <a:gd name="T6" fmla="*/ 189 w 273"/>
                <a:gd name="T7" fmla="*/ 104 h 251"/>
                <a:gd name="T8" fmla="*/ 143 w 273"/>
                <a:gd name="T9" fmla="*/ 154 h 251"/>
                <a:gd name="T10" fmla="*/ 75 w 273"/>
                <a:gd name="T11" fmla="*/ 200 h 251"/>
                <a:gd name="T12" fmla="*/ 13 w 273"/>
                <a:gd name="T13" fmla="*/ 232 h 251"/>
                <a:gd name="T14" fmla="*/ 0 w 273"/>
                <a:gd name="T15" fmla="*/ 251 h 251"/>
                <a:gd name="T16" fmla="*/ 240 w 273"/>
                <a:gd name="T17" fmla="*/ 114 h 251"/>
                <a:gd name="T18" fmla="*/ 263 w 273"/>
                <a:gd name="T19" fmla="*/ 0 h 251"/>
                <a:gd name="T20" fmla="*/ 143 w 273"/>
                <a:gd name="T21" fmla="*/ 85 h 251"/>
                <a:gd name="T22" fmla="*/ 31 w 273"/>
                <a:gd name="T23" fmla="*/ 18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251">
                  <a:moveTo>
                    <a:pt x="31" y="187"/>
                  </a:moveTo>
                  <a:cubicBezTo>
                    <a:pt x="19" y="221"/>
                    <a:pt x="19" y="221"/>
                    <a:pt x="19" y="221"/>
                  </a:cubicBezTo>
                  <a:cubicBezTo>
                    <a:pt x="52" y="195"/>
                    <a:pt x="91" y="166"/>
                    <a:pt x="115" y="148"/>
                  </a:cubicBezTo>
                  <a:cubicBezTo>
                    <a:pt x="133" y="134"/>
                    <a:pt x="161" y="114"/>
                    <a:pt x="189" y="104"/>
                  </a:cubicBezTo>
                  <a:cubicBezTo>
                    <a:pt x="189" y="104"/>
                    <a:pt x="163" y="138"/>
                    <a:pt x="143" y="154"/>
                  </a:cubicBezTo>
                  <a:cubicBezTo>
                    <a:pt x="119" y="172"/>
                    <a:pt x="95" y="189"/>
                    <a:pt x="75" y="200"/>
                  </a:cubicBezTo>
                  <a:cubicBezTo>
                    <a:pt x="57" y="209"/>
                    <a:pt x="48" y="215"/>
                    <a:pt x="13" y="232"/>
                  </a:cubicBezTo>
                  <a:cubicBezTo>
                    <a:pt x="10" y="236"/>
                    <a:pt x="3" y="247"/>
                    <a:pt x="0" y="251"/>
                  </a:cubicBezTo>
                  <a:cubicBezTo>
                    <a:pt x="98" y="235"/>
                    <a:pt x="206" y="160"/>
                    <a:pt x="240" y="114"/>
                  </a:cubicBezTo>
                  <a:cubicBezTo>
                    <a:pt x="273" y="68"/>
                    <a:pt x="263" y="0"/>
                    <a:pt x="263" y="0"/>
                  </a:cubicBezTo>
                  <a:cubicBezTo>
                    <a:pt x="231" y="6"/>
                    <a:pt x="161" y="67"/>
                    <a:pt x="143" y="85"/>
                  </a:cubicBezTo>
                  <a:cubicBezTo>
                    <a:pt x="124" y="103"/>
                    <a:pt x="69" y="157"/>
                    <a:pt x="31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93" name="Freeform 92"/>
            <p:cNvSpPr>
              <a:spLocks/>
            </p:cNvSpPr>
            <p:nvPr userDrawn="1"/>
          </p:nvSpPr>
          <p:spPr bwMode="auto">
            <a:xfrm>
              <a:off x="1879600" y="925513"/>
              <a:ext cx="962025" cy="1400175"/>
            </a:xfrm>
            <a:custGeom>
              <a:avLst/>
              <a:gdLst>
                <a:gd name="T0" fmla="*/ 0 w 236"/>
                <a:gd name="T1" fmla="*/ 342 h 342"/>
                <a:gd name="T2" fmla="*/ 25 w 236"/>
                <a:gd name="T3" fmla="*/ 331 h 342"/>
                <a:gd name="T4" fmla="*/ 33 w 236"/>
                <a:gd name="T5" fmla="*/ 327 h 342"/>
                <a:gd name="T6" fmla="*/ 207 w 236"/>
                <a:gd name="T7" fmla="*/ 154 h 342"/>
                <a:gd name="T8" fmla="*/ 216 w 236"/>
                <a:gd name="T9" fmla="*/ 0 h 342"/>
                <a:gd name="T10" fmla="*/ 115 w 236"/>
                <a:gd name="T11" fmla="*/ 112 h 342"/>
                <a:gd name="T12" fmla="*/ 37 w 236"/>
                <a:gd name="T13" fmla="*/ 243 h 342"/>
                <a:gd name="T14" fmla="*/ 37 w 236"/>
                <a:gd name="T15" fmla="*/ 244 h 342"/>
                <a:gd name="T16" fmla="*/ 37 w 236"/>
                <a:gd name="T17" fmla="*/ 259 h 342"/>
                <a:gd name="T18" fmla="*/ 36 w 236"/>
                <a:gd name="T19" fmla="*/ 270 h 342"/>
                <a:gd name="T20" fmla="*/ 116 w 236"/>
                <a:gd name="T21" fmla="*/ 169 h 342"/>
                <a:gd name="T22" fmla="*/ 167 w 236"/>
                <a:gd name="T23" fmla="*/ 121 h 342"/>
                <a:gd name="T24" fmla="*/ 108 w 236"/>
                <a:gd name="T25" fmla="*/ 215 h 342"/>
                <a:gd name="T26" fmla="*/ 36 w 236"/>
                <a:gd name="T27" fmla="*/ 278 h 342"/>
                <a:gd name="T28" fmla="*/ 33 w 236"/>
                <a:gd name="T29" fmla="*/ 287 h 342"/>
                <a:gd name="T30" fmla="*/ 24 w 236"/>
                <a:gd name="T31" fmla="*/ 311 h 342"/>
                <a:gd name="T32" fmla="*/ 0 w 236"/>
                <a:gd name="T33" fmla="*/ 34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342">
                  <a:moveTo>
                    <a:pt x="0" y="342"/>
                  </a:moveTo>
                  <a:cubicBezTo>
                    <a:pt x="7" y="339"/>
                    <a:pt x="16" y="334"/>
                    <a:pt x="25" y="331"/>
                  </a:cubicBezTo>
                  <a:cubicBezTo>
                    <a:pt x="33" y="327"/>
                    <a:pt x="33" y="327"/>
                    <a:pt x="33" y="327"/>
                  </a:cubicBezTo>
                  <a:cubicBezTo>
                    <a:pt x="106" y="289"/>
                    <a:pt x="178" y="209"/>
                    <a:pt x="207" y="154"/>
                  </a:cubicBezTo>
                  <a:cubicBezTo>
                    <a:pt x="236" y="98"/>
                    <a:pt x="224" y="34"/>
                    <a:pt x="216" y="0"/>
                  </a:cubicBezTo>
                  <a:cubicBezTo>
                    <a:pt x="183" y="27"/>
                    <a:pt x="136" y="82"/>
                    <a:pt x="115" y="112"/>
                  </a:cubicBezTo>
                  <a:cubicBezTo>
                    <a:pt x="90" y="149"/>
                    <a:pt x="57" y="201"/>
                    <a:pt x="37" y="243"/>
                  </a:cubicBezTo>
                  <a:cubicBezTo>
                    <a:pt x="37" y="244"/>
                    <a:pt x="37" y="244"/>
                    <a:pt x="37" y="244"/>
                  </a:cubicBezTo>
                  <a:cubicBezTo>
                    <a:pt x="37" y="249"/>
                    <a:pt x="37" y="254"/>
                    <a:pt x="37" y="259"/>
                  </a:cubicBezTo>
                  <a:cubicBezTo>
                    <a:pt x="36" y="270"/>
                    <a:pt x="36" y="270"/>
                    <a:pt x="36" y="270"/>
                  </a:cubicBezTo>
                  <a:cubicBezTo>
                    <a:pt x="60" y="239"/>
                    <a:pt x="88" y="203"/>
                    <a:pt x="116" y="169"/>
                  </a:cubicBezTo>
                  <a:cubicBezTo>
                    <a:pt x="134" y="146"/>
                    <a:pt x="150" y="132"/>
                    <a:pt x="167" y="121"/>
                  </a:cubicBezTo>
                  <a:cubicBezTo>
                    <a:pt x="153" y="163"/>
                    <a:pt x="126" y="198"/>
                    <a:pt x="108" y="215"/>
                  </a:cubicBezTo>
                  <a:cubicBezTo>
                    <a:pt x="89" y="232"/>
                    <a:pt x="62" y="260"/>
                    <a:pt x="36" y="278"/>
                  </a:cubicBezTo>
                  <a:cubicBezTo>
                    <a:pt x="33" y="287"/>
                    <a:pt x="33" y="287"/>
                    <a:pt x="33" y="287"/>
                  </a:cubicBezTo>
                  <a:cubicBezTo>
                    <a:pt x="31" y="295"/>
                    <a:pt x="28" y="303"/>
                    <a:pt x="24" y="311"/>
                  </a:cubicBezTo>
                  <a:cubicBezTo>
                    <a:pt x="17" y="321"/>
                    <a:pt x="9" y="332"/>
                    <a:pt x="0" y="3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94" name="Freeform 93"/>
            <p:cNvSpPr>
              <a:spLocks/>
            </p:cNvSpPr>
            <p:nvPr userDrawn="1"/>
          </p:nvSpPr>
          <p:spPr bwMode="auto">
            <a:xfrm>
              <a:off x="1544638" y="1851026"/>
              <a:ext cx="481013" cy="674688"/>
            </a:xfrm>
            <a:custGeom>
              <a:avLst/>
              <a:gdLst>
                <a:gd name="T0" fmla="*/ 98 w 118"/>
                <a:gd name="T1" fmla="*/ 80 h 165"/>
                <a:gd name="T2" fmla="*/ 108 w 118"/>
                <a:gd name="T3" fmla="*/ 0 h 165"/>
                <a:gd name="T4" fmla="*/ 41 w 118"/>
                <a:gd name="T5" fmla="*/ 55 h 165"/>
                <a:gd name="T6" fmla="*/ 21 w 118"/>
                <a:gd name="T7" fmla="*/ 118 h 165"/>
                <a:gd name="T8" fmla="*/ 0 w 118"/>
                <a:gd name="T9" fmla="*/ 165 h 165"/>
                <a:gd name="T10" fmla="*/ 98 w 118"/>
                <a:gd name="T11" fmla="*/ 8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65">
                  <a:moveTo>
                    <a:pt x="98" y="80"/>
                  </a:moveTo>
                  <a:cubicBezTo>
                    <a:pt x="118" y="45"/>
                    <a:pt x="108" y="0"/>
                    <a:pt x="108" y="0"/>
                  </a:cubicBezTo>
                  <a:cubicBezTo>
                    <a:pt x="67" y="10"/>
                    <a:pt x="47" y="45"/>
                    <a:pt x="41" y="55"/>
                  </a:cubicBezTo>
                  <a:cubicBezTo>
                    <a:pt x="35" y="65"/>
                    <a:pt x="26" y="103"/>
                    <a:pt x="21" y="118"/>
                  </a:cubicBezTo>
                  <a:cubicBezTo>
                    <a:pt x="16" y="137"/>
                    <a:pt x="9" y="153"/>
                    <a:pt x="0" y="165"/>
                  </a:cubicBezTo>
                  <a:cubicBezTo>
                    <a:pt x="45" y="143"/>
                    <a:pt x="81" y="111"/>
                    <a:pt x="98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95" name="Freeform 94"/>
            <p:cNvSpPr>
              <a:spLocks/>
            </p:cNvSpPr>
            <p:nvPr userDrawn="1"/>
          </p:nvSpPr>
          <p:spPr bwMode="auto">
            <a:xfrm>
              <a:off x="1430338" y="3278188"/>
              <a:ext cx="431800" cy="228600"/>
            </a:xfrm>
            <a:custGeom>
              <a:avLst/>
              <a:gdLst>
                <a:gd name="T0" fmla="*/ 106 w 106"/>
                <a:gd name="T1" fmla="*/ 36 h 56"/>
                <a:gd name="T2" fmla="*/ 50 w 106"/>
                <a:gd name="T3" fmla="*/ 0 h 56"/>
                <a:gd name="T4" fmla="*/ 48 w 106"/>
                <a:gd name="T5" fmla="*/ 5 h 56"/>
                <a:gd name="T6" fmla="*/ 44 w 106"/>
                <a:gd name="T7" fmla="*/ 6 h 56"/>
                <a:gd name="T8" fmla="*/ 0 w 106"/>
                <a:gd name="T9" fmla="*/ 6 h 56"/>
                <a:gd name="T10" fmla="*/ 3 w 106"/>
                <a:gd name="T11" fmla="*/ 18 h 56"/>
                <a:gd name="T12" fmla="*/ 67 w 106"/>
                <a:gd name="T13" fmla="*/ 53 h 56"/>
                <a:gd name="T14" fmla="*/ 106 w 106"/>
                <a:gd name="T15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56">
                  <a:moveTo>
                    <a:pt x="106" y="36"/>
                  </a:moveTo>
                  <a:cubicBezTo>
                    <a:pt x="97" y="21"/>
                    <a:pt x="71" y="18"/>
                    <a:pt x="50" y="0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26" y="10"/>
                    <a:pt x="11" y="9"/>
                    <a:pt x="0" y="6"/>
                  </a:cubicBezTo>
                  <a:cubicBezTo>
                    <a:pt x="1" y="10"/>
                    <a:pt x="2" y="15"/>
                    <a:pt x="3" y="18"/>
                  </a:cubicBezTo>
                  <a:cubicBezTo>
                    <a:pt x="18" y="37"/>
                    <a:pt x="39" y="50"/>
                    <a:pt x="67" y="53"/>
                  </a:cubicBezTo>
                  <a:cubicBezTo>
                    <a:pt x="95" y="56"/>
                    <a:pt x="106" y="36"/>
                    <a:pt x="10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96" name="Freeform 95"/>
            <p:cNvSpPr>
              <a:spLocks/>
            </p:cNvSpPr>
            <p:nvPr userDrawn="1"/>
          </p:nvSpPr>
          <p:spPr bwMode="auto">
            <a:xfrm>
              <a:off x="1401763" y="3425826"/>
              <a:ext cx="322263" cy="277813"/>
            </a:xfrm>
            <a:custGeom>
              <a:avLst/>
              <a:gdLst>
                <a:gd name="T0" fmla="*/ 52 w 79"/>
                <a:gd name="T1" fmla="*/ 20 h 68"/>
                <a:gd name="T2" fmla="*/ 11 w 79"/>
                <a:gd name="T3" fmla="*/ 0 h 68"/>
                <a:gd name="T4" fmla="*/ 0 w 79"/>
                <a:gd name="T5" fmla="*/ 26 h 68"/>
                <a:gd name="T6" fmla="*/ 68 w 79"/>
                <a:gd name="T7" fmla="*/ 62 h 68"/>
                <a:gd name="T8" fmla="*/ 52 w 79"/>
                <a:gd name="T9" fmla="*/ 2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8">
                  <a:moveTo>
                    <a:pt x="52" y="20"/>
                  </a:moveTo>
                  <a:cubicBezTo>
                    <a:pt x="33" y="7"/>
                    <a:pt x="24" y="4"/>
                    <a:pt x="11" y="0"/>
                  </a:cubicBezTo>
                  <a:cubicBezTo>
                    <a:pt x="9" y="16"/>
                    <a:pt x="1" y="26"/>
                    <a:pt x="0" y="26"/>
                  </a:cubicBezTo>
                  <a:cubicBezTo>
                    <a:pt x="6" y="33"/>
                    <a:pt x="26" y="68"/>
                    <a:pt x="68" y="62"/>
                  </a:cubicBezTo>
                  <a:cubicBezTo>
                    <a:pt x="68" y="62"/>
                    <a:pt x="79" y="38"/>
                    <a:pt x="5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97" name="Freeform 96"/>
            <p:cNvSpPr>
              <a:spLocks/>
            </p:cNvSpPr>
            <p:nvPr userDrawn="1"/>
          </p:nvSpPr>
          <p:spPr bwMode="auto">
            <a:xfrm>
              <a:off x="1471613" y="3698876"/>
              <a:ext cx="558800" cy="712788"/>
            </a:xfrm>
            <a:custGeom>
              <a:avLst/>
              <a:gdLst>
                <a:gd name="T0" fmla="*/ 44 w 137"/>
                <a:gd name="T1" fmla="*/ 4 h 174"/>
                <a:gd name="T2" fmla="*/ 43 w 137"/>
                <a:gd name="T3" fmla="*/ 4 h 174"/>
                <a:gd name="T4" fmla="*/ 19 w 137"/>
                <a:gd name="T5" fmla="*/ 0 h 174"/>
                <a:gd name="T6" fmla="*/ 24 w 137"/>
                <a:gd name="T7" fmla="*/ 10 h 174"/>
                <a:gd name="T8" fmla="*/ 95 w 137"/>
                <a:gd name="T9" fmla="*/ 119 h 174"/>
                <a:gd name="T10" fmla="*/ 24 w 137"/>
                <a:gd name="T11" fmla="*/ 32 h 174"/>
                <a:gd name="T12" fmla="*/ 19 w 137"/>
                <a:gd name="T13" fmla="*/ 33 h 174"/>
                <a:gd name="T14" fmla="*/ 0 w 137"/>
                <a:gd name="T15" fmla="*/ 33 h 174"/>
                <a:gd name="T16" fmla="*/ 49 w 137"/>
                <a:gd name="T17" fmla="*/ 113 h 174"/>
                <a:gd name="T18" fmla="*/ 131 w 137"/>
                <a:gd name="T19" fmla="*/ 174 h 174"/>
                <a:gd name="T20" fmla="*/ 44 w 137"/>
                <a:gd name="T21" fmla="*/ 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174">
                  <a:moveTo>
                    <a:pt x="44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34" y="4"/>
                    <a:pt x="26" y="3"/>
                    <a:pt x="19" y="0"/>
                  </a:cubicBezTo>
                  <a:cubicBezTo>
                    <a:pt x="21" y="4"/>
                    <a:pt x="23" y="7"/>
                    <a:pt x="24" y="10"/>
                  </a:cubicBezTo>
                  <a:cubicBezTo>
                    <a:pt x="102" y="83"/>
                    <a:pt x="95" y="119"/>
                    <a:pt x="95" y="119"/>
                  </a:cubicBezTo>
                  <a:cubicBezTo>
                    <a:pt x="68" y="103"/>
                    <a:pt x="39" y="59"/>
                    <a:pt x="24" y="3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2" y="34"/>
                    <a:pt x="6" y="34"/>
                    <a:pt x="0" y="33"/>
                  </a:cubicBezTo>
                  <a:cubicBezTo>
                    <a:pt x="10" y="43"/>
                    <a:pt x="25" y="70"/>
                    <a:pt x="49" y="113"/>
                  </a:cubicBezTo>
                  <a:cubicBezTo>
                    <a:pt x="73" y="156"/>
                    <a:pt x="131" y="174"/>
                    <a:pt x="131" y="174"/>
                  </a:cubicBezTo>
                  <a:cubicBezTo>
                    <a:pt x="137" y="101"/>
                    <a:pt x="74" y="34"/>
                    <a:pt x="4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98" name="Freeform 97"/>
            <p:cNvSpPr>
              <a:spLocks/>
            </p:cNvSpPr>
            <p:nvPr userDrawn="1"/>
          </p:nvSpPr>
          <p:spPr bwMode="auto">
            <a:xfrm>
              <a:off x="1479550" y="4432301"/>
              <a:ext cx="436563" cy="412750"/>
            </a:xfrm>
            <a:custGeom>
              <a:avLst/>
              <a:gdLst>
                <a:gd name="T0" fmla="*/ 71 w 107"/>
                <a:gd name="T1" fmla="*/ 70 h 101"/>
                <a:gd name="T2" fmla="*/ 94 w 107"/>
                <a:gd name="T3" fmla="*/ 14 h 101"/>
                <a:gd name="T4" fmla="*/ 36 w 107"/>
                <a:gd name="T5" fmla="*/ 32 h 101"/>
                <a:gd name="T6" fmla="*/ 13 w 107"/>
                <a:gd name="T7" fmla="*/ 88 h 101"/>
                <a:gd name="T8" fmla="*/ 71 w 107"/>
                <a:gd name="T9" fmla="*/ 7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1">
                  <a:moveTo>
                    <a:pt x="71" y="70"/>
                  </a:moveTo>
                  <a:cubicBezTo>
                    <a:pt x="93" y="49"/>
                    <a:pt x="107" y="28"/>
                    <a:pt x="94" y="14"/>
                  </a:cubicBezTo>
                  <a:cubicBezTo>
                    <a:pt x="81" y="0"/>
                    <a:pt x="59" y="12"/>
                    <a:pt x="36" y="32"/>
                  </a:cubicBezTo>
                  <a:cubicBezTo>
                    <a:pt x="14" y="53"/>
                    <a:pt x="0" y="74"/>
                    <a:pt x="13" y="88"/>
                  </a:cubicBezTo>
                  <a:cubicBezTo>
                    <a:pt x="25" y="101"/>
                    <a:pt x="48" y="90"/>
                    <a:pt x="71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99" name="Freeform 98"/>
            <p:cNvSpPr>
              <a:spLocks/>
            </p:cNvSpPr>
            <p:nvPr userDrawn="1"/>
          </p:nvSpPr>
          <p:spPr bwMode="auto">
            <a:xfrm>
              <a:off x="1671638" y="2860676"/>
              <a:ext cx="496888" cy="238125"/>
            </a:xfrm>
            <a:custGeom>
              <a:avLst/>
              <a:gdLst>
                <a:gd name="T0" fmla="*/ 88 w 122"/>
                <a:gd name="T1" fmla="*/ 8 h 58"/>
                <a:gd name="T2" fmla="*/ 19 w 122"/>
                <a:gd name="T3" fmla="*/ 14 h 58"/>
                <a:gd name="T4" fmla="*/ 17 w 122"/>
                <a:gd name="T5" fmla="*/ 18 h 58"/>
                <a:gd name="T6" fmla="*/ 0 w 122"/>
                <a:gd name="T7" fmla="*/ 41 h 58"/>
                <a:gd name="T8" fmla="*/ 68 w 122"/>
                <a:gd name="T9" fmla="*/ 57 h 58"/>
                <a:gd name="T10" fmla="*/ 122 w 122"/>
                <a:gd name="T11" fmla="*/ 35 h 58"/>
                <a:gd name="T12" fmla="*/ 88 w 122"/>
                <a:gd name="T13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58">
                  <a:moveTo>
                    <a:pt x="88" y="8"/>
                  </a:moveTo>
                  <a:cubicBezTo>
                    <a:pt x="65" y="0"/>
                    <a:pt x="42" y="4"/>
                    <a:pt x="19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3" y="28"/>
                    <a:pt x="7" y="35"/>
                    <a:pt x="0" y="41"/>
                  </a:cubicBezTo>
                  <a:cubicBezTo>
                    <a:pt x="12" y="50"/>
                    <a:pt x="39" y="58"/>
                    <a:pt x="68" y="57"/>
                  </a:cubicBezTo>
                  <a:cubicBezTo>
                    <a:pt x="97" y="56"/>
                    <a:pt x="122" y="35"/>
                    <a:pt x="122" y="35"/>
                  </a:cubicBezTo>
                  <a:cubicBezTo>
                    <a:pt x="116" y="27"/>
                    <a:pt x="110" y="17"/>
                    <a:pt x="8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  <p:sp>
          <p:nvSpPr>
            <p:cNvPr id="100" name="Freeform 99"/>
            <p:cNvSpPr>
              <a:spLocks/>
            </p:cNvSpPr>
            <p:nvPr userDrawn="1"/>
          </p:nvSpPr>
          <p:spPr bwMode="auto">
            <a:xfrm>
              <a:off x="1565275" y="3090863"/>
              <a:ext cx="496888" cy="277813"/>
            </a:xfrm>
            <a:custGeom>
              <a:avLst/>
              <a:gdLst>
                <a:gd name="T0" fmla="*/ 122 w 122"/>
                <a:gd name="T1" fmla="*/ 54 h 68"/>
                <a:gd name="T2" fmla="*/ 57 w 122"/>
                <a:gd name="T3" fmla="*/ 4 h 68"/>
                <a:gd name="T4" fmla="*/ 0 w 122"/>
                <a:gd name="T5" fmla="*/ 3 h 68"/>
                <a:gd name="T6" fmla="*/ 15 w 122"/>
                <a:gd name="T7" fmla="*/ 27 h 68"/>
                <a:gd name="T8" fmla="*/ 76 w 122"/>
                <a:gd name="T9" fmla="*/ 62 h 68"/>
                <a:gd name="T10" fmla="*/ 122 w 122"/>
                <a:gd name="T11" fmla="*/ 5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68">
                  <a:moveTo>
                    <a:pt x="122" y="54"/>
                  </a:moveTo>
                  <a:cubicBezTo>
                    <a:pt x="109" y="15"/>
                    <a:pt x="83" y="9"/>
                    <a:pt x="57" y="4"/>
                  </a:cubicBezTo>
                  <a:cubicBezTo>
                    <a:pt x="35" y="0"/>
                    <a:pt x="19" y="0"/>
                    <a:pt x="0" y="3"/>
                  </a:cubicBezTo>
                  <a:cubicBezTo>
                    <a:pt x="9" y="12"/>
                    <a:pt x="11" y="22"/>
                    <a:pt x="15" y="27"/>
                  </a:cubicBezTo>
                  <a:cubicBezTo>
                    <a:pt x="28" y="46"/>
                    <a:pt x="50" y="57"/>
                    <a:pt x="76" y="62"/>
                  </a:cubicBezTo>
                  <a:cubicBezTo>
                    <a:pt x="106" y="68"/>
                    <a:pt x="122" y="54"/>
                    <a:pt x="1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ru-RU" sz="1074"/>
            </a:p>
          </p:txBody>
        </p:sp>
      </p:grpSp>
      <p:grpSp>
        <p:nvGrpSpPr>
          <p:cNvPr id="102" name="Группа 101"/>
          <p:cNvGrpSpPr/>
          <p:nvPr/>
        </p:nvGrpSpPr>
        <p:grpSpPr>
          <a:xfrm>
            <a:off x="5972447" y="321016"/>
            <a:ext cx="2817224" cy="540898"/>
            <a:chOff x="3455039" y="1566782"/>
            <a:chExt cx="6114077" cy="1066302"/>
          </a:xfrm>
          <a:solidFill>
            <a:schemeClr val="bg1"/>
          </a:solidFill>
        </p:grpSpPr>
        <p:sp>
          <p:nvSpPr>
            <p:cNvPr id="103" name="Прямоугольник 102"/>
            <p:cNvSpPr/>
            <p:nvPr userDrawn="1"/>
          </p:nvSpPr>
          <p:spPr>
            <a:xfrm>
              <a:off x="3455039" y="2580221"/>
              <a:ext cx="6114077" cy="5286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716" tIns="36359" rIns="72716" bIns="36359" rtlCol="0" anchor="ctr"/>
            <a:lstStyle/>
            <a:p>
              <a:pPr algn="ctr"/>
              <a:endParaRPr lang="ru-RU" sz="1225"/>
            </a:p>
          </p:txBody>
        </p:sp>
        <p:sp>
          <p:nvSpPr>
            <p:cNvPr id="104" name="Freeform 362"/>
            <p:cNvSpPr>
              <a:spLocks noEditPoints="1"/>
            </p:cNvSpPr>
            <p:nvPr userDrawn="1"/>
          </p:nvSpPr>
          <p:spPr bwMode="auto">
            <a:xfrm>
              <a:off x="3455039" y="1566782"/>
              <a:ext cx="6114077" cy="787357"/>
            </a:xfrm>
            <a:custGeom>
              <a:avLst/>
              <a:gdLst>
                <a:gd name="T0" fmla="*/ 848 w 1007"/>
                <a:gd name="T1" fmla="*/ 6 h 129"/>
                <a:gd name="T2" fmla="*/ 848 w 1007"/>
                <a:gd name="T3" fmla="*/ 126 h 129"/>
                <a:gd name="T4" fmla="*/ 882 w 1007"/>
                <a:gd name="T5" fmla="*/ 126 h 129"/>
                <a:gd name="T6" fmla="*/ 897 w 1007"/>
                <a:gd name="T7" fmla="*/ 2 h 129"/>
                <a:gd name="T8" fmla="*/ 287 w 1007"/>
                <a:gd name="T9" fmla="*/ 126 h 129"/>
                <a:gd name="T10" fmla="*/ 328 w 1007"/>
                <a:gd name="T11" fmla="*/ 26 h 129"/>
                <a:gd name="T12" fmla="*/ 269 w 1007"/>
                <a:gd name="T13" fmla="*/ 26 h 129"/>
                <a:gd name="T14" fmla="*/ 208 w 1007"/>
                <a:gd name="T15" fmla="*/ 45 h 129"/>
                <a:gd name="T16" fmla="*/ 183 w 1007"/>
                <a:gd name="T17" fmla="*/ 6 h 129"/>
                <a:gd name="T18" fmla="*/ 214 w 1007"/>
                <a:gd name="T19" fmla="*/ 68 h 129"/>
                <a:gd name="T20" fmla="*/ 253 w 1007"/>
                <a:gd name="T21" fmla="*/ 126 h 129"/>
                <a:gd name="T22" fmla="*/ 231 w 1007"/>
                <a:gd name="T23" fmla="*/ 48 h 129"/>
                <a:gd name="T24" fmla="*/ 564 w 1007"/>
                <a:gd name="T25" fmla="*/ 65 h 129"/>
                <a:gd name="T26" fmla="*/ 631 w 1007"/>
                <a:gd name="T27" fmla="*/ 110 h 129"/>
                <a:gd name="T28" fmla="*/ 601 w 1007"/>
                <a:gd name="T29" fmla="*/ 3 h 129"/>
                <a:gd name="T30" fmla="*/ 589 w 1007"/>
                <a:gd name="T31" fmla="*/ 96 h 129"/>
                <a:gd name="T32" fmla="*/ 589 w 1007"/>
                <a:gd name="T33" fmla="*/ 35 h 129"/>
                <a:gd name="T34" fmla="*/ 618 w 1007"/>
                <a:gd name="T35" fmla="*/ 65 h 129"/>
                <a:gd name="T36" fmla="*/ 101 w 1007"/>
                <a:gd name="T37" fmla="*/ 21 h 129"/>
                <a:gd name="T38" fmla="*/ 129 w 1007"/>
                <a:gd name="T39" fmla="*/ 128 h 129"/>
                <a:gd name="T40" fmla="*/ 158 w 1007"/>
                <a:gd name="T41" fmla="*/ 21 h 129"/>
                <a:gd name="T42" fmla="*/ 129 w 1007"/>
                <a:gd name="T43" fmla="*/ 108 h 129"/>
                <a:gd name="T44" fmla="*/ 112 w 1007"/>
                <a:gd name="T45" fmla="*/ 66 h 129"/>
                <a:gd name="T46" fmla="*/ 142 w 1007"/>
                <a:gd name="T47" fmla="*/ 35 h 129"/>
                <a:gd name="T48" fmla="*/ 510 w 1007"/>
                <a:gd name="T49" fmla="*/ 6 h 129"/>
                <a:gd name="T50" fmla="*/ 510 w 1007"/>
                <a:gd name="T51" fmla="*/ 126 h 129"/>
                <a:gd name="T52" fmla="*/ 541 w 1007"/>
                <a:gd name="T53" fmla="*/ 86 h 129"/>
                <a:gd name="T54" fmla="*/ 510 w 1007"/>
                <a:gd name="T55" fmla="*/ 6 h 129"/>
                <a:gd name="T56" fmla="*/ 512 w 1007"/>
                <a:gd name="T57" fmla="*/ 72 h 129"/>
                <a:gd name="T58" fmla="*/ 510 w 1007"/>
                <a:gd name="T59" fmla="*/ 24 h 129"/>
                <a:gd name="T60" fmla="*/ 523 w 1007"/>
                <a:gd name="T61" fmla="*/ 71 h 129"/>
                <a:gd name="T62" fmla="*/ 22 w 1007"/>
                <a:gd name="T63" fmla="*/ 26 h 129"/>
                <a:gd name="T64" fmla="*/ 71 w 1007"/>
                <a:gd name="T65" fmla="*/ 126 h 129"/>
                <a:gd name="T66" fmla="*/ 0 w 1007"/>
                <a:gd name="T67" fmla="*/ 126 h 129"/>
                <a:gd name="T68" fmla="*/ 690 w 1007"/>
                <a:gd name="T69" fmla="*/ 37 h 129"/>
                <a:gd name="T70" fmla="*/ 723 w 1007"/>
                <a:gd name="T71" fmla="*/ 3 h 129"/>
                <a:gd name="T72" fmla="*/ 657 w 1007"/>
                <a:gd name="T73" fmla="*/ 66 h 129"/>
                <a:gd name="T74" fmla="*/ 724 w 1007"/>
                <a:gd name="T75" fmla="*/ 129 h 129"/>
                <a:gd name="T76" fmla="*/ 691 w 1007"/>
                <a:gd name="T77" fmla="*/ 96 h 129"/>
                <a:gd name="T78" fmla="*/ 347 w 1007"/>
                <a:gd name="T79" fmla="*/ 6 h 129"/>
                <a:gd name="T80" fmla="*/ 367 w 1007"/>
                <a:gd name="T81" fmla="*/ 68 h 129"/>
                <a:gd name="T82" fmla="*/ 423 w 1007"/>
                <a:gd name="T83" fmla="*/ 126 h 129"/>
                <a:gd name="T84" fmla="*/ 368 w 1007"/>
                <a:gd name="T85" fmla="*/ 48 h 129"/>
                <a:gd name="T86" fmla="*/ 388 w 1007"/>
                <a:gd name="T87" fmla="*/ 31 h 129"/>
                <a:gd name="T88" fmla="*/ 773 w 1007"/>
                <a:gd name="T89" fmla="*/ 96 h 129"/>
                <a:gd name="T90" fmla="*/ 804 w 1007"/>
                <a:gd name="T91" fmla="*/ 25 h 129"/>
                <a:gd name="T92" fmla="*/ 804 w 1007"/>
                <a:gd name="T93" fmla="*/ 3 h 129"/>
                <a:gd name="T94" fmla="*/ 756 w 1007"/>
                <a:gd name="T95" fmla="*/ 111 h 129"/>
                <a:gd name="T96" fmla="*/ 806 w 1007"/>
                <a:gd name="T97" fmla="*/ 108 h 129"/>
                <a:gd name="T98" fmla="*/ 1001 w 1007"/>
                <a:gd name="T99" fmla="*/ 0 h 129"/>
                <a:gd name="T100" fmla="*/ 951 w 1007"/>
                <a:gd name="T101" fmla="*/ 6 h 129"/>
                <a:gd name="T102" fmla="*/ 951 w 1007"/>
                <a:gd name="T103" fmla="*/ 126 h 129"/>
                <a:gd name="T104" fmla="*/ 985 w 1007"/>
                <a:gd name="T105" fmla="*/ 12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07" h="129">
                  <a:moveTo>
                    <a:pt x="897" y="2"/>
                  </a:moveTo>
                  <a:cubicBezTo>
                    <a:pt x="897" y="2"/>
                    <a:pt x="852" y="44"/>
                    <a:pt x="848" y="48"/>
                  </a:cubicBezTo>
                  <a:cubicBezTo>
                    <a:pt x="848" y="43"/>
                    <a:pt x="848" y="6"/>
                    <a:pt x="848" y="6"/>
                  </a:cubicBezTo>
                  <a:cubicBezTo>
                    <a:pt x="826" y="6"/>
                    <a:pt x="826" y="6"/>
                    <a:pt x="826" y="6"/>
                  </a:cubicBezTo>
                  <a:cubicBezTo>
                    <a:pt x="826" y="126"/>
                    <a:pt x="826" y="126"/>
                    <a:pt x="826" y="126"/>
                  </a:cubicBezTo>
                  <a:cubicBezTo>
                    <a:pt x="848" y="126"/>
                    <a:pt x="848" y="126"/>
                    <a:pt x="848" y="126"/>
                  </a:cubicBezTo>
                  <a:cubicBezTo>
                    <a:pt x="848" y="126"/>
                    <a:pt x="848" y="78"/>
                    <a:pt x="848" y="76"/>
                  </a:cubicBezTo>
                  <a:cubicBezTo>
                    <a:pt x="849" y="76"/>
                    <a:pt x="875" y="51"/>
                    <a:pt x="879" y="47"/>
                  </a:cubicBezTo>
                  <a:cubicBezTo>
                    <a:pt x="879" y="53"/>
                    <a:pt x="882" y="126"/>
                    <a:pt x="882" y="126"/>
                  </a:cubicBezTo>
                  <a:cubicBezTo>
                    <a:pt x="904" y="126"/>
                    <a:pt x="904" y="126"/>
                    <a:pt x="904" y="126"/>
                  </a:cubicBezTo>
                  <a:cubicBezTo>
                    <a:pt x="899" y="0"/>
                    <a:pt x="899" y="0"/>
                    <a:pt x="899" y="0"/>
                  </a:cubicBezTo>
                  <a:lnTo>
                    <a:pt x="897" y="2"/>
                  </a:lnTo>
                  <a:close/>
                  <a:moveTo>
                    <a:pt x="269" y="26"/>
                  </a:moveTo>
                  <a:cubicBezTo>
                    <a:pt x="269" y="26"/>
                    <a:pt x="285" y="26"/>
                    <a:pt x="287" y="26"/>
                  </a:cubicBezTo>
                  <a:cubicBezTo>
                    <a:pt x="287" y="28"/>
                    <a:pt x="287" y="126"/>
                    <a:pt x="287" y="126"/>
                  </a:cubicBezTo>
                  <a:cubicBezTo>
                    <a:pt x="309" y="126"/>
                    <a:pt x="309" y="126"/>
                    <a:pt x="309" y="126"/>
                  </a:cubicBezTo>
                  <a:cubicBezTo>
                    <a:pt x="309" y="126"/>
                    <a:pt x="309" y="28"/>
                    <a:pt x="309" y="26"/>
                  </a:cubicBezTo>
                  <a:cubicBezTo>
                    <a:pt x="311" y="26"/>
                    <a:pt x="328" y="26"/>
                    <a:pt x="328" y="26"/>
                  </a:cubicBezTo>
                  <a:cubicBezTo>
                    <a:pt x="328" y="6"/>
                    <a:pt x="328" y="6"/>
                    <a:pt x="328" y="6"/>
                  </a:cubicBezTo>
                  <a:cubicBezTo>
                    <a:pt x="269" y="6"/>
                    <a:pt x="269" y="6"/>
                    <a:pt x="269" y="6"/>
                  </a:cubicBezTo>
                  <a:lnTo>
                    <a:pt x="269" y="26"/>
                  </a:lnTo>
                  <a:close/>
                  <a:moveTo>
                    <a:pt x="231" y="48"/>
                  </a:moveTo>
                  <a:cubicBezTo>
                    <a:pt x="229" y="48"/>
                    <a:pt x="219" y="48"/>
                    <a:pt x="219" y="48"/>
                  </a:cubicBezTo>
                  <a:cubicBezTo>
                    <a:pt x="214" y="48"/>
                    <a:pt x="210" y="47"/>
                    <a:pt x="208" y="45"/>
                  </a:cubicBezTo>
                  <a:cubicBezTo>
                    <a:pt x="206" y="43"/>
                    <a:pt x="205" y="41"/>
                    <a:pt x="205" y="38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183" y="6"/>
                    <a:pt x="183" y="6"/>
                    <a:pt x="183" y="6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3" y="48"/>
                    <a:pt x="186" y="55"/>
                    <a:pt x="192" y="60"/>
                  </a:cubicBezTo>
                  <a:cubicBezTo>
                    <a:pt x="198" y="65"/>
                    <a:pt x="206" y="68"/>
                    <a:pt x="214" y="68"/>
                  </a:cubicBezTo>
                  <a:cubicBezTo>
                    <a:pt x="214" y="68"/>
                    <a:pt x="229" y="68"/>
                    <a:pt x="231" y="68"/>
                  </a:cubicBezTo>
                  <a:cubicBezTo>
                    <a:pt x="231" y="70"/>
                    <a:pt x="231" y="126"/>
                    <a:pt x="231" y="126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3" y="6"/>
                    <a:pt x="253" y="6"/>
                    <a:pt x="253" y="6"/>
                  </a:cubicBezTo>
                  <a:cubicBezTo>
                    <a:pt x="231" y="6"/>
                    <a:pt x="231" y="6"/>
                    <a:pt x="231" y="6"/>
                  </a:cubicBezTo>
                  <a:cubicBezTo>
                    <a:pt x="231" y="6"/>
                    <a:pt x="231" y="46"/>
                    <a:pt x="231" y="48"/>
                  </a:cubicBezTo>
                  <a:close/>
                  <a:moveTo>
                    <a:pt x="601" y="3"/>
                  </a:moveTo>
                  <a:cubicBezTo>
                    <a:pt x="590" y="3"/>
                    <a:pt x="580" y="9"/>
                    <a:pt x="574" y="21"/>
                  </a:cubicBezTo>
                  <a:cubicBezTo>
                    <a:pt x="567" y="32"/>
                    <a:pt x="564" y="47"/>
                    <a:pt x="564" y="65"/>
                  </a:cubicBezTo>
                  <a:cubicBezTo>
                    <a:pt x="564" y="84"/>
                    <a:pt x="567" y="100"/>
                    <a:pt x="573" y="111"/>
                  </a:cubicBezTo>
                  <a:cubicBezTo>
                    <a:pt x="580" y="122"/>
                    <a:pt x="589" y="128"/>
                    <a:pt x="601" y="128"/>
                  </a:cubicBezTo>
                  <a:cubicBezTo>
                    <a:pt x="614" y="128"/>
                    <a:pt x="624" y="122"/>
                    <a:pt x="631" y="110"/>
                  </a:cubicBezTo>
                  <a:cubicBezTo>
                    <a:pt x="637" y="99"/>
                    <a:pt x="640" y="84"/>
                    <a:pt x="640" y="65"/>
                  </a:cubicBezTo>
                  <a:cubicBezTo>
                    <a:pt x="640" y="47"/>
                    <a:pt x="637" y="32"/>
                    <a:pt x="630" y="21"/>
                  </a:cubicBezTo>
                  <a:cubicBezTo>
                    <a:pt x="623" y="9"/>
                    <a:pt x="614" y="3"/>
                    <a:pt x="601" y="3"/>
                  </a:cubicBezTo>
                  <a:close/>
                  <a:moveTo>
                    <a:pt x="614" y="97"/>
                  </a:moveTo>
                  <a:cubicBezTo>
                    <a:pt x="611" y="104"/>
                    <a:pt x="607" y="108"/>
                    <a:pt x="601" y="108"/>
                  </a:cubicBezTo>
                  <a:cubicBezTo>
                    <a:pt x="596" y="108"/>
                    <a:pt x="592" y="104"/>
                    <a:pt x="589" y="96"/>
                  </a:cubicBezTo>
                  <a:cubicBezTo>
                    <a:pt x="589" y="96"/>
                    <a:pt x="589" y="96"/>
                    <a:pt x="589" y="96"/>
                  </a:cubicBezTo>
                  <a:cubicBezTo>
                    <a:pt x="586" y="88"/>
                    <a:pt x="585" y="78"/>
                    <a:pt x="585" y="66"/>
                  </a:cubicBezTo>
                  <a:cubicBezTo>
                    <a:pt x="585" y="53"/>
                    <a:pt x="586" y="42"/>
                    <a:pt x="589" y="35"/>
                  </a:cubicBezTo>
                  <a:cubicBezTo>
                    <a:pt x="592" y="27"/>
                    <a:pt x="596" y="23"/>
                    <a:pt x="601" y="23"/>
                  </a:cubicBezTo>
                  <a:cubicBezTo>
                    <a:pt x="607" y="23"/>
                    <a:pt x="611" y="27"/>
                    <a:pt x="614" y="35"/>
                  </a:cubicBezTo>
                  <a:cubicBezTo>
                    <a:pt x="617" y="42"/>
                    <a:pt x="618" y="52"/>
                    <a:pt x="618" y="65"/>
                  </a:cubicBezTo>
                  <a:cubicBezTo>
                    <a:pt x="618" y="78"/>
                    <a:pt x="617" y="89"/>
                    <a:pt x="614" y="97"/>
                  </a:cubicBezTo>
                  <a:close/>
                  <a:moveTo>
                    <a:pt x="129" y="3"/>
                  </a:moveTo>
                  <a:cubicBezTo>
                    <a:pt x="117" y="3"/>
                    <a:pt x="108" y="9"/>
                    <a:pt x="101" y="21"/>
                  </a:cubicBezTo>
                  <a:cubicBezTo>
                    <a:pt x="95" y="32"/>
                    <a:pt x="92" y="47"/>
                    <a:pt x="92" y="65"/>
                  </a:cubicBezTo>
                  <a:cubicBezTo>
                    <a:pt x="92" y="84"/>
                    <a:pt x="95" y="100"/>
                    <a:pt x="101" y="111"/>
                  </a:cubicBezTo>
                  <a:cubicBezTo>
                    <a:pt x="107" y="122"/>
                    <a:pt x="117" y="128"/>
                    <a:pt x="129" y="128"/>
                  </a:cubicBezTo>
                  <a:cubicBezTo>
                    <a:pt x="141" y="128"/>
                    <a:pt x="151" y="122"/>
                    <a:pt x="158" y="110"/>
                  </a:cubicBezTo>
                  <a:cubicBezTo>
                    <a:pt x="165" y="99"/>
                    <a:pt x="168" y="84"/>
                    <a:pt x="168" y="65"/>
                  </a:cubicBezTo>
                  <a:cubicBezTo>
                    <a:pt x="168" y="47"/>
                    <a:pt x="165" y="32"/>
                    <a:pt x="158" y="21"/>
                  </a:cubicBezTo>
                  <a:cubicBezTo>
                    <a:pt x="151" y="9"/>
                    <a:pt x="141" y="3"/>
                    <a:pt x="129" y="3"/>
                  </a:cubicBezTo>
                  <a:close/>
                  <a:moveTo>
                    <a:pt x="141" y="97"/>
                  </a:moveTo>
                  <a:cubicBezTo>
                    <a:pt x="138" y="104"/>
                    <a:pt x="134" y="108"/>
                    <a:pt x="129" y="108"/>
                  </a:cubicBezTo>
                  <a:cubicBezTo>
                    <a:pt x="124" y="108"/>
                    <a:pt x="120" y="104"/>
                    <a:pt x="117" y="96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88"/>
                    <a:pt x="112" y="78"/>
                    <a:pt x="112" y="66"/>
                  </a:cubicBezTo>
                  <a:cubicBezTo>
                    <a:pt x="112" y="53"/>
                    <a:pt x="114" y="42"/>
                    <a:pt x="117" y="35"/>
                  </a:cubicBezTo>
                  <a:cubicBezTo>
                    <a:pt x="120" y="27"/>
                    <a:pt x="124" y="23"/>
                    <a:pt x="129" y="23"/>
                  </a:cubicBezTo>
                  <a:cubicBezTo>
                    <a:pt x="135" y="23"/>
                    <a:pt x="139" y="27"/>
                    <a:pt x="142" y="35"/>
                  </a:cubicBezTo>
                  <a:cubicBezTo>
                    <a:pt x="145" y="42"/>
                    <a:pt x="146" y="52"/>
                    <a:pt x="146" y="65"/>
                  </a:cubicBezTo>
                  <a:cubicBezTo>
                    <a:pt x="146" y="78"/>
                    <a:pt x="144" y="89"/>
                    <a:pt x="141" y="97"/>
                  </a:cubicBezTo>
                  <a:close/>
                  <a:moveTo>
                    <a:pt x="510" y="6"/>
                  </a:moveTo>
                  <a:cubicBezTo>
                    <a:pt x="487" y="6"/>
                    <a:pt x="487" y="6"/>
                    <a:pt x="487" y="6"/>
                  </a:cubicBezTo>
                  <a:cubicBezTo>
                    <a:pt x="487" y="126"/>
                    <a:pt x="487" y="126"/>
                    <a:pt x="487" y="126"/>
                  </a:cubicBezTo>
                  <a:cubicBezTo>
                    <a:pt x="510" y="126"/>
                    <a:pt x="510" y="126"/>
                    <a:pt x="510" y="126"/>
                  </a:cubicBezTo>
                  <a:cubicBezTo>
                    <a:pt x="510" y="126"/>
                    <a:pt x="510" y="95"/>
                    <a:pt x="510" y="91"/>
                  </a:cubicBezTo>
                  <a:cubicBezTo>
                    <a:pt x="514" y="95"/>
                    <a:pt x="518" y="97"/>
                    <a:pt x="523" y="97"/>
                  </a:cubicBezTo>
                  <a:cubicBezTo>
                    <a:pt x="531" y="97"/>
                    <a:pt x="537" y="93"/>
                    <a:pt x="541" y="86"/>
                  </a:cubicBezTo>
                  <a:cubicBezTo>
                    <a:pt x="547" y="78"/>
                    <a:pt x="549" y="67"/>
                    <a:pt x="549" y="52"/>
                  </a:cubicBezTo>
                  <a:cubicBezTo>
                    <a:pt x="549" y="42"/>
                    <a:pt x="547" y="33"/>
                    <a:pt x="543" y="25"/>
                  </a:cubicBezTo>
                  <a:cubicBezTo>
                    <a:pt x="536" y="12"/>
                    <a:pt x="525" y="6"/>
                    <a:pt x="510" y="6"/>
                  </a:cubicBezTo>
                  <a:close/>
                  <a:moveTo>
                    <a:pt x="523" y="71"/>
                  </a:moveTo>
                  <a:cubicBezTo>
                    <a:pt x="522" y="74"/>
                    <a:pt x="520" y="76"/>
                    <a:pt x="518" y="76"/>
                  </a:cubicBezTo>
                  <a:cubicBezTo>
                    <a:pt x="515" y="76"/>
                    <a:pt x="514" y="74"/>
                    <a:pt x="512" y="72"/>
                  </a:cubicBezTo>
                  <a:cubicBezTo>
                    <a:pt x="510" y="69"/>
                    <a:pt x="510" y="65"/>
                    <a:pt x="510" y="59"/>
                  </a:cubicBezTo>
                  <a:cubicBezTo>
                    <a:pt x="510" y="59"/>
                    <a:pt x="510" y="27"/>
                    <a:pt x="510" y="24"/>
                  </a:cubicBezTo>
                  <a:cubicBezTo>
                    <a:pt x="510" y="24"/>
                    <a:pt x="510" y="24"/>
                    <a:pt x="510" y="24"/>
                  </a:cubicBezTo>
                  <a:cubicBezTo>
                    <a:pt x="515" y="24"/>
                    <a:pt x="519" y="27"/>
                    <a:pt x="522" y="32"/>
                  </a:cubicBezTo>
                  <a:cubicBezTo>
                    <a:pt x="525" y="37"/>
                    <a:pt x="526" y="46"/>
                    <a:pt x="526" y="57"/>
                  </a:cubicBezTo>
                  <a:cubicBezTo>
                    <a:pt x="526" y="63"/>
                    <a:pt x="525" y="68"/>
                    <a:pt x="523" y="71"/>
                  </a:cubicBezTo>
                  <a:close/>
                  <a:moveTo>
                    <a:pt x="0" y="126"/>
                  </a:moveTo>
                  <a:cubicBezTo>
                    <a:pt x="22" y="126"/>
                    <a:pt x="22" y="126"/>
                    <a:pt x="22" y="126"/>
                  </a:cubicBezTo>
                  <a:cubicBezTo>
                    <a:pt x="22" y="126"/>
                    <a:pt x="22" y="28"/>
                    <a:pt x="22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8"/>
                    <a:pt x="49" y="126"/>
                    <a:pt x="49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0" y="126"/>
                  </a:lnTo>
                  <a:close/>
                  <a:moveTo>
                    <a:pt x="691" y="96"/>
                  </a:moveTo>
                  <a:cubicBezTo>
                    <a:pt x="684" y="88"/>
                    <a:pt x="680" y="78"/>
                    <a:pt x="680" y="66"/>
                  </a:cubicBezTo>
                  <a:cubicBezTo>
                    <a:pt x="680" y="54"/>
                    <a:pt x="684" y="44"/>
                    <a:pt x="690" y="37"/>
                  </a:cubicBezTo>
                  <a:cubicBezTo>
                    <a:pt x="697" y="29"/>
                    <a:pt x="708" y="25"/>
                    <a:pt x="722" y="25"/>
                  </a:cubicBezTo>
                  <a:cubicBezTo>
                    <a:pt x="723" y="25"/>
                    <a:pt x="723" y="25"/>
                    <a:pt x="723" y="25"/>
                  </a:cubicBezTo>
                  <a:cubicBezTo>
                    <a:pt x="723" y="3"/>
                    <a:pt x="723" y="3"/>
                    <a:pt x="723" y="3"/>
                  </a:cubicBezTo>
                  <a:cubicBezTo>
                    <a:pt x="722" y="3"/>
                    <a:pt x="722" y="3"/>
                    <a:pt x="722" y="3"/>
                  </a:cubicBezTo>
                  <a:cubicBezTo>
                    <a:pt x="700" y="3"/>
                    <a:pt x="684" y="9"/>
                    <a:pt x="672" y="21"/>
                  </a:cubicBezTo>
                  <a:cubicBezTo>
                    <a:pt x="662" y="32"/>
                    <a:pt x="657" y="47"/>
                    <a:pt x="657" y="66"/>
                  </a:cubicBezTo>
                  <a:cubicBezTo>
                    <a:pt x="657" y="85"/>
                    <a:pt x="662" y="100"/>
                    <a:pt x="674" y="111"/>
                  </a:cubicBezTo>
                  <a:cubicBezTo>
                    <a:pt x="685" y="123"/>
                    <a:pt x="702" y="129"/>
                    <a:pt x="722" y="129"/>
                  </a:cubicBezTo>
                  <a:cubicBezTo>
                    <a:pt x="724" y="129"/>
                    <a:pt x="724" y="129"/>
                    <a:pt x="724" y="129"/>
                  </a:cubicBezTo>
                  <a:cubicBezTo>
                    <a:pt x="724" y="108"/>
                    <a:pt x="724" y="108"/>
                    <a:pt x="724" y="108"/>
                  </a:cubicBezTo>
                  <a:cubicBezTo>
                    <a:pt x="722" y="108"/>
                    <a:pt x="722" y="108"/>
                    <a:pt x="722" y="108"/>
                  </a:cubicBezTo>
                  <a:cubicBezTo>
                    <a:pt x="709" y="108"/>
                    <a:pt x="698" y="104"/>
                    <a:pt x="691" y="96"/>
                  </a:cubicBezTo>
                  <a:close/>
                  <a:moveTo>
                    <a:pt x="402" y="13"/>
                  </a:moveTo>
                  <a:cubicBezTo>
                    <a:pt x="397" y="8"/>
                    <a:pt x="389" y="6"/>
                    <a:pt x="380" y="6"/>
                  </a:cubicBezTo>
                  <a:cubicBezTo>
                    <a:pt x="347" y="6"/>
                    <a:pt x="347" y="6"/>
                    <a:pt x="347" y="6"/>
                  </a:cubicBezTo>
                  <a:cubicBezTo>
                    <a:pt x="343" y="126"/>
                    <a:pt x="343" y="126"/>
                    <a:pt x="343" y="126"/>
                  </a:cubicBezTo>
                  <a:cubicBezTo>
                    <a:pt x="365" y="126"/>
                    <a:pt x="365" y="126"/>
                    <a:pt x="365" y="126"/>
                  </a:cubicBezTo>
                  <a:cubicBezTo>
                    <a:pt x="365" y="126"/>
                    <a:pt x="367" y="70"/>
                    <a:pt x="367" y="68"/>
                  </a:cubicBezTo>
                  <a:cubicBezTo>
                    <a:pt x="369" y="68"/>
                    <a:pt x="393" y="68"/>
                    <a:pt x="395" y="68"/>
                  </a:cubicBezTo>
                  <a:cubicBezTo>
                    <a:pt x="395" y="70"/>
                    <a:pt x="401" y="126"/>
                    <a:pt x="401" y="126"/>
                  </a:cubicBezTo>
                  <a:cubicBezTo>
                    <a:pt x="423" y="126"/>
                    <a:pt x="423" y="126"/>
                    <a:pt x="423" y="126"/>
                  </a:cubicBezTo>
                  <a:cubicBezTo>
                    <a:pt x="413" y="38"/>
                    <a:pt x="413" y="38"/>
                    <a:pt x="413" y="38"/>
                  </a:cubicBezTo>
                  <a:cubicBezTo>
                    <a:pt x="413" y="27"/>
                    <a:pt x="409" y="18"/>
                    <a:pt x="402" y="13"/>
                  </a:cubicBezTo>
                  <a:close/>
                  <a:moveTo>
                    <a:pt x="368" y="48"/>
                  </a:moveTo>
                  <a:cubicBezTo>
                    <a:pt x="368" y="46"/>
                    <a:pt x="368" y="28"/>
                    <a:pt x="368" y="26"/>
                  </a:cubicBezTo>
                  <a:cubicBezTo>
                    <a:pt x="370" y="26"/>
                    <a:pt x="376" y="26"/>
                    <a:pt x="376" y="26"/>
                  </a:cubicBezTo>
                  <a:cubicBezTo>
                    <a:pt x="382" y="26"/>
                    <a:pt x="386" y="28"/>
                    <a:pt x="388" y="31"/>
                  </a:cubicBezTo>
                  <a:cubicBezTo>
                    <a:pt x="390" y="34"/>
                    <a:pt x="392" y="40"/>
                    <a:pt x="392" y="48"/>
                  </a:cubicBezTo>
                  <a:lnTo>
                    <a:pt x="368" y="48"/>
                  </a:lnTo>
                  <a:close/>
                  <a:moveTo>
                    <a:pt x="773" y="96"/>
                  </a:moveTo>
                  <a:cubicBezTo>
                    <a:pt x="766" y="88"/>
                    <a:pt x="763" y="78"/>
                    <a:pt x="763" y="66"/>
                  </a:cubicBezTo>
                  <a:cubicBezTo>
                    <a:pt x="763" y="54"/>
                    <a:pt x="766" y="44"/>
                    <a:pt x="773" y="37"/>
                  </a:cubicBezTo>
                  <a:cubicBezTo>
                    <a:pt x="780" y="29"/>
                    <a:pt x="790" y="25"/>
                    <a:pt x="804" y="25"/>
                  </a:cubicBezTo>
                  <a:cubicBezTo>
                    <a:pt x="806" y="25"/>
                    <a:pt x="806" y="25"/>
                    <a:pt x="806" y="25"/>
                  </a:cubicBezTo>
                  <a:cubicBezTo>
                    <a:pt x="806" y="3"/>
                    <a:pt x="806" y="3"/>
                    <a:pt x="806" y="3"/>
                  </a:cubicBezTo>
                  <a:cubicBezTo>
                    <a:pt x="804" y="3"/>
                    <a:pt x="804" y="3"/>
                    <a:pt x="804" y="3"/>
                  </a:cubicBezTo>
                  <a:cubicBezTo>
                    <a:pt x="783" y="3"/>
                    <a:pt x="766" y="9"/>
                    <a:pt x="755" y="21"/>
                  </a:cubicBezTo>
                  <a:cubicBezTo>
                    <a:pt x="744" y="32"/>
                    <a:pt x="739" y="47"/>
                    <a:pt x="739" y="66"/>
                  </a:cubicBezTo>
                  <a:cubicBezTo>
                    <a:pt x="739" y="85"/>
                    <a:pt x="745" y="100"/>
                    <a:pt x="756" y="111"/>
                  </a:cubicBezTo>
                  <a:cubicBezTo>
                    <a:pt x="768" y="123"/>
                    <a:pt x="784" y="129"/>
                    <a:pt x="805" y="129"/>
                  </a:cubicBezTo>
                  <a:cubicBezTo>
                    <a:pt x="806" y="129"/>
                    <a:pt x="806" y="129"/>
                    <a:pt x="806" y="129"/>
                  </a:cubicBezTo>
                  <a:cubicBezTo>
                    <a:pt x="806" y="108"/>
                    <a:pt x="806" y="108"/>
                    <a:pt x="806" y="108"/>
                  </a:cubicBezTo>
                  <a:cubicBezTo>
                    <a:pt x="805" y="108"/>
                    <a:pt x="805" y="108"/>
                    <a:pt x="805" y="108"/>
                  </a:cubicBezTo>
                  <a:cubicBezTo>
                    <a:pt x="791" y="108"/>
                    <a:pt x="780" y="104"/>
                    <a:pt x="773" y="96"/>
                  </a:cubicBezTo>
                  <a:close/>
                  <a:moveTo>
                    <a:pt x="1001" y="0"/>
                  </a:moveTo>
                  <a:cubicBezTo>
                    <a:pt x="999" y="2"/>
                    <a:pt x="999" y="2"/>
                    <a:pt x="999" y="2"/>
                  </a:cubicBezTo>
                  <a:cubicBezTo>
                    <a:pt x="999" y="2"/>
                    <a:pt x="955" y="44"/>
                    <a:pt x="951" y="48"/>
                  </a:cubicBezTo>
                  <a:cubicBezTo>
                    <a:pt x="951" y="43"/>
                    <a:pt x="951" y="6"/>
                    <a:pt x="951" y="6"/>
                  </a:cubicBezTo>
                  <a:cubicBezTo>
                    <a:pt x="929" y="6"/>
                    <a:pt x="929" y="6"/>
                    <a:pt x="929" y="6"/>
                  </a:cubicBezTo>
                  <a:cubicBezTo>
                    <a:pt x="929" y="126"/>
                    <a:pt x="929" y="126"/>
                    <a:pt x="929" y="126"/>
                  </a:cubicBezTo>
                  <a:cubicBezTo>
                    <a:pt x="951" y="126"/>
                    <a:pt x="951" y="126"/>
                    <a:pt x="951" y="126"/>
                  </a:cubicBezTo>
                  <a:cubicBezTo>
                    <a:pt x="951" y="126"/>
                    <a:pt x="951" y="78"/>
                    <a:pt x="951" y="76"/>
                  </a:cubicBezTo>
                  <a:cubicBezTo>
                    <a:pt x="951" y="76"/>
                    <a:pt x="978" y="51"/>
                    <a:pt x="981" y="47"/>
                  </a:cubicBezTo>
                  <a:cubicBezTo>
                    <a:pt x="982" y="53"/>
                    <a:pt x="985" y="126"/>
                    <a:pt x="985" y="126"/>
                  </a:cubicBezTo>
                  <a:cubicBezTo>
                    <a:pt x="1007" y="126"/>
                    <a:pt x="1007" y="126"/>
                    <a:pt x="1007" y="126"/>
                  </a:cubicBezTo>
                  <a:lnTo>
                    <a:pt x="1001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54560" tIns="27280" rIns="54560" bIns="27280" numCol="1" anchor="t" anchorCtr="0" compatLnSpc="1">
              <a:prstTxWarp prst="textNoShape">
                <a:avLst/>
              </a:prstTxWarp>
            </a:bodyPr>
            <a:lstStyle/>
            <a:p>
              <a:endParaRPr lang="ru-RU" sz="1225"/>
            </a:p>
          </p:txBody>
        </p:sp>
      </p:grpSp>
      <p:sp>
        <p:nvSpPr>
          <p:cNvPr id="108" name="Текст 3"/>
          <p:cNvSpPr>
            <a:spLocks noGrp="1"/>
          </p:cNvSpPr>
          <p:nvPr>
            <p:ph type="body" sz="half" idx="2"/>
          </p:nvPr>
        </p:nvSpPr>
        <p:spPr>
          <a:xfrm>
            <a:off x="2961545" y="4572000"/>
            <a:ext cx="2701028" cy="315880"/>
          </a:xfrm>
        </p:spPr>
        <p:txBody>
          <a:bodyPr/>
          <a:lstStyle/>
          <a:p>
            <a:r>
              <a:rPr lang="ru-RU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Март 2018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9" name="Название 1"/>
          <p:cNvSpPr>
            <a:spLocks noGrp="1"/>
          </p:cNvSpPr>
          <p:nvPr>
            <p:ph type="ctrTitle"/>
          </p:nvPr>
        </p:nvSpPr>
        <p:spPr>
          <a:xfrm>
            <a:off x="2939795" y="2089682"/>
            <a:ext cx="4940884" cy="633605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Институт подписки:</a:t>
            </a:r>
            <a:endParaRPr lang="ru-RU" sz="36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2833767" y="2800164"/>
            <a:ext cx="560089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ОКНО </a:t>
            </a:r>
            <a:endParaRPr lang="en-US" sz="4800" b="1" dirty="0" smtClean="0">
              <a:solidFill>
                <a:schemeClr val="bg1"/>
              </a:solidFill>
            </a:endParaRPr>
          </a:p>
          <a:p>
            <a:r>
              <a:rPr lang="ru-RU" sz="4800" b="1" dirty="0" smtClean="0">
                <a:solidFill>
                  <a:schemeClr val="bg1"/>
                </a:solidFill>
              </a:rPr>
              <a:t>ВОЗМОЖНОСТЕЙ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126702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935832"/>
            <a:ext cx="4643438" cy="4212432"/>
          </a:xfrm>
          <a:prstGeom prst="rect">
            <a:avLst/>
          </a:prstGeom>
          <a:solidFill>
            <a:srgbClr val="2779B5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423295" y="1544574"/>
            <a:ext cx="722535" cy="72253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2334304" y="1544574"/>
            <a:ext cx="722535" cy="72253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352606" y="1594190"/>
            <a:ext cx="722535" cy="72253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95681" y="1572578"/>
            <a:ext cx="722535" cy="72253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40830" y="2842149"/>
            <a:ext cx="3097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779B5"/>
                </a:solidFill>
                <a:latin typeface="Calibri" panose="020F0502020204030204" pitchFamily="34" charset="0"/>
              </a:rPr>
              <a:t>РЕКЛАМА </a:t>
            </a:r>
          </a:p>
          <a:p>
            <a:r>
              <a:rPr lang="ru-RU" sz="1400" b="1" dirty="0" smtClean="0">
                <a:solidFill>
                  <a:srgbClr val="2779B5"/>
                </a:solidFill>
                <a:latin typeface="Calibri" panose="020F0502020204030204" pitchFamily="34" charset="0"/>
              </a:rPr>
              <a:t>НА ИНФОРМАЦИОННЫХ ЭКРАНАХ</a:t>
            </a:r>
            <a:endParaRPr lang="ru-RU" sz="1200" b="1" dirty="0" smtClean="0">
              <a:solidFill>
                <a:srgbClr val="2779B5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15513" y="3393833"/>
            <a:ext cx="1785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405468"/>
                </a:solidFill>
                <a:latin typeface="Calibri" panose="020F0502020204030204" pitchFamily="34" charset="0"/>
              </a:rPr>
              <a:t>Пилотный проект </a:t>
            </a:r>
          </a:p>
          <a:p>
            <a:r>
              <a:rPr lang="ru-RU" sz="1400" dirty="0" smtClean="0">
                <a:solidFill>
                  <a:srgbClr val="405468"/>
                </a:solidFill>
                <a:latin typeface="Calibri" panose="020F0502020204030204" pitchFamily="34" charset="0"/>
              </a:rPr>
              <a:t>в Калужской области</a:t>
            </a:r>
            <a:endParaRPr lang="ru-RU" sz="1400" dirty="0">
              <a:solidFill>
                <a:srgbClr val="405468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9042" y="31133"/>
            <a:ext cx="7973970" cy="79518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Calibri Light" panose="020F0302020204030204" pitchFamily="34" charset="0"/>
              </a:rPr>
              <a:t>Инновационные каналы информирования </a:t>
            </a:r>
            <a:br>
              <a:rPr lang="ru-RU" sz="2800" b="1" dirty="0" smtClean="0">
                <a:latin typeface="Calibri Light" panose="020F0302020204030204" pitchFamily="34" charset="0"/>
              </a:rPr>
            </a:br>
            <a:r>
              <a:rPr lang="ru-RU" sz="2800" b="1" dirty="0" smtClean="0">
                <a:latin typeface="Calibri Light" panose="020F0302020204030204" pitchFamily="34" charset="0"/>
              </a:rPr>
              <a:t>и привлечения подписчиков</a:t>
            </a:r>
            <a:endParaRPr lang="ru-RU" sz="2800" b="1" dirty="0">
              <a:latin typeface="Calibri Light" panose="020F0302020204030204" pitchFamily="34" charset="0"/>
            </a:endParaRPr>
          </a:p>
        </p:txBody>
      </p:sp>
      <p:sp>
        <p:nvSpPr>
          <p:cNvPr id="17" name="Текст 1"/>
          <p:cNvSpPr txBox="1">
            <a:spLocks/>
          </p:cNvSpPr>
          <p:nvPr/>
        </p:nvSpPr>
        <p:spPr>
          <a:xfrm>
            <a:off x="262362" y="969534"/>
            <a:ext cx="298507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176213" indent="-176213">
              <a:buFont typeface="Arial" panose="020B0604020202020204" pitchFamily="34" charset="0"/>
              <a:buChar char="•"/>
              <a:defRPr b="1"/>
            </a:lvl1pPr>
          </a:lstStyle>
          <a:p>
            <a:pPr marL="0" indent="0">
              <a:buNone/>
            </a:pPr>
            <a:r>
              <a:rPr lang="ru-RU" sz="1400" dirty="0" smtClean="0">
                <a:solidFill>
                  <a:srgbClr val="2779B5"/>
                </a:solidFill>
                <a:latin typeface="Calibri" panose="020F0502020204030204" pitchFamily="34" charset="0"/>
              </a:rPr>
              <a:t>ДИРЕКТ-МЕЙЛ МАРКЕТИНГ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2362" y="1129588"/>
            <a:ext cx="4172066" cy="431382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Autofit/>
          </a:bodyPr>
          <a:lstStyle>
            <a:lvl1pPr marL="514350" indent="-514350" algn="l">
              <a:spcBef>
                <a:spcPts val="500"/>
              </a:spcBef>
              <a:buClr>
                <a:srgbClr val="FF0028"/>
              </a:buClr>
              <a:buSzPct val="100000"/>
              <a:defRPr sz="2400">
                <a:solidFill>
                  <a:schemeClr val="bg1"/>
                </a:solidFill>
                <a:latin typeface="+mn-lt"/>
                <a:ea typeface="HelveticaNeueCyr"/>
                <a:cs typeface="HelveticaNeueCyr"/>
                <a:sym typeface="HelveticaNeueCyr"/>
              </a:defRPr>
            </a:lvl1pPr>
            <a:lvl2pPr>
              <a:defRPr>
                <a:solidFill>
                  <a:srgbClr val="FFFFFF"/>
                </a:solidFill>
                <a:latin typeface="HelveticaNeueCyr"/>
                <a:ea typeface="HelveticaNeueCyr"/>
                <a:cs typeface="HelveticaNeueCyr"/>
                <a:sym typeface="HelveticaNeueCyr"/>
              </a:defRPr>
            </a:lvl2pPr>
            <a:lvl3pPr>
              <a:defRPr>
                <a:solidFill>
                  <a:srgbClr val="FFFFFF"/>
                </a:solidFill>
                <a:latin typeface="HelveticaNeueCyr"/>
                <a:ea typeface="HelveticaNeueCyr"/>
                <a:cs typeface="HelveticaNeueCyr"/>
                <a:sym typeface="HelveticaNeueCyr"/>
              </a:defRPr>
            </a:lvl3pPr>
            <a:lvl4pPr>
              <a:defRPr>
                <a:solidFill>
                  <a:srgbClr val="FFFFFF"/>
                </a:solidFill>
                <a:latin typeface="HelveticaNeueCyr"/>
                <a:ea typeface="HelveticaNeueCyr"/>
                <a:cs typeface="HelveticaNeueCyr"/>
                <a:sym typeface="HelveticaNeueCyr"/>
              </a:defRPr>
            </a:lvl4pPr>
            <a:lvl5pPr>
              <a:defRPr>
                <a:solidFill>
                  <a:srgbClr val="FFFFFF"/>
                </a:solidFill>
                <a:latin typeface="HelveticaNeueCyr"/>
                <a:ea typeface="HelveticaNeueCyr"/>
                <a:cs typeface="HelveticaNeueCyr"/>
                <a:sym typeface="HelveticaNeueCyr"/>
              </a:defRPr>
            </a:lvl5pPr>
            <a:lvl6pPr>
              <a:defRPr>
                <a:solidFill>
                  <a:srgbClr val="FFFFFF"/>
                </a:solidFill>
                <a:latin typeface="HelveticaNeueCyr"/>
                <a:ea typeface="HelveticaNeueCyr"/>
                <a:cs typeface="HelveticaNeueCyr"/>
                <a:sym typeface="HelveticaNeueCyr"/>
              </a:defRPr>
            </a:lvl6pPr>
            <a:lvl7pPr>
              <a:defRPr>
                <a:solidFill>
                  <a:srgbClr val="FFFFFF"/>
                </a:solidFill>
                <a:latin typeface="HelveticaNeueCyr"/>
                <a:ea typeface="HelveticaNeueCyr"/>
                <a:cs typeface="HelveticaNeueCyr"/>
                <a:sym typeface="HelveticaNeueCyr"/>
              </a:defRPr>
            </a:lvl7pPr>
            <a:lvl8pPr>
              <a:defRPr>
                <a:solidFill>
                  <a:srgbClr val="FFFFFF"/>
                </a:solidFill>
                <a:latin typeface="HelveticaNeueCyr"/>
                <a:ea typeface="HelveticaNeueCyr"/>
                <a:cs typeface="HelveticaNeueCyr"/>
                <a:sym typeface="HelveticaNeueCyr"/>
              </a:defRPr>
            </a:lvl8pPr>
            <a:lvl9pPr>
              <a:defRPr>
                <a:solidFill>
                  <a:srgbClr val="FFFFFF"/>
                </a:solidFill>
                <a:latin typeface="HelveticaNeueCyr"/>
                <a:ea typeface="HelveticaNeueCyr"/>
                <a:cs typeface="HelveticaNeueCyr"/>
                <a:sym typeface="HelveticaNeueCyr"/>
              </a:defRPr>
            </a:lvl9pPr>
          </a:lstStyle>
          <a:p>
            <a:pPr marL="12700" indent="-12700"/>
            <a:r>
              <a:rPr lang="ru-RU" sz="1400" dirty="0">
                <a:solidFill>
                  <a:srgbClr val="405468"/>
                </a:solidFill>
                <a:latin typeface="Calibri" panose="020F0502020204030204" pitchFamily="34" charset="0"/>
                <a:ea typeface="Helvetica Light" charset="0"/>
                <a:cs typeface="Arial" panose="020B0604020202020204" pitchFamily="34" charset="0"/>
                <a:sym typeface="Calibri"/>
              </a:rPr>
              <a:t>Текущие возможности Адресной </a:t>
            </a:r>
            <a:r>
              <a:rPr lang="ru-RU" sz="1400" dirty="0" smtClean="0">
                <a:solidFill>
                  <a:srgbClr val="405468"/>
                </a:solidFill>
                <a:latin typeface="Calibri" panose="020F0502020204030204" pitchFamily="34" charset="0"/>
                <a:ea typeface="Helvetica Light" charset="0"/>
                <a:cs typeface="Arial" panose="020B0604020202020204" pitchFamily="34" charset="0"/>
                <a:sym typeface="Calibri"/>
              </a:rPr>
              <a:t>БД Почты России</a:t>
            </a:r>
            <a:endParaRPr lang="ru-RU" sz="1400" dirty="0">
              <a:solidFill>
                <a:srgbClr val="405468"/>
              </a:solidFill>
              <a:latin typeface="Calibri" panose="020F050202020403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07" y="1554097"/>
            <a:ext cx="792000" cy="792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0" y="1550003"/>
            <a:ext cx="792000" cy="792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572" y="1515758"/>
            <a:ext cx="792000" cy="792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19424" y="2161808"/>
            <a:ext cx="881915" cy="461665"/>
          </a:xfrm>
          <a:prstGeom prst="rect">
            <a:avLst/>
          </a:prstGeom>
          <a:solidFill>
            <a:srgbClr val="2779B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Женщины: </a:t>
            </a:r>
            <a:endParaRPr lang="ru-RU" sz="1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18 </a:t>
            </a: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200 000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57376" y="2157124"/>
            <a:ext cx="892033" cy="461665"/>
          </a:xfrm>
          <a:prstGeom prst="rect">
            <a:avLst/>
          </a:prstGeom>
          <a:solidFill>
            <a:srgbClr val="2779B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Мужчины: </a:t>
            </a:r>
            <a:endParaRPr lang="ru-RU" sz="1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9 </a:t>
            </a: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000 000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13430" y="2146744"/>
            <a:ext cx="780487" cy="461665"/>
          </a:xfrm>
          <a:prstGeom prst="rect">
            <a:avLst/>
          </a:prstGeom>
          <a:solidFill>
            <a:srgbClr val="2779B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Дети: </a:t>
            </a:r>
            <a:endParaRPr lang="ru-RU" sz="1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500 </a:t>
            </a: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000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563" y="1518156"/>
            <a:ext cx="792000" cy="792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251003" y="2146564"/>
            <a:ext cx="1067120" cy="461665"/>
          </a:xfrm>
          <a:prstGeom prst="rect">
            <a:avLst/>
          </a:prstGeom>
          <a:solidFill>
            <a:srgbClr val="2779B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Пенсионеры</a:t>
            </a: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endParaRPr lang="ru-RU" sz="1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17 </a:t>
            </a: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000 000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25" y="1420017"/>
            <a:ext cx="1736069" cy="138740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780998" y="957748"/>
            <a:ext cx="309731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779B5"/>
                </a:solidFill>
                <a:latin typeface="Calibri" panose="020F0502020204030204" pitchFamily="34" charset="0"/>
              </a:rPr>
              <a:t>SMS </a:t>
            </a:r>
            <a:r>
              <a:rPr lang="ru-RU" sz="1400" b="1" dirty="0" smtClean="0">
                <a:solidFill>
                  <a:srgbClr val="2779B5"/>
                </a:solidFill>
                <a:latin typeface="Calibri" panose="020F0502020204030204" pitchFamily="34" charset="0"/>
              </a:rPr>
              <a:t>и </a:t>
            </a:r>
            <a:r>
              <a:rPr lang="en-US" sz="1400" b="1" dirty="0" smtClean="0">
                <a:solidFill>
                  <a:srgbClr val="2779B5"/>
                </a:solidFill>
                <a:latin typeface="Calibri" panose="020F0502020204030204" pitchFamily="34" charset="0"/>
              </a:rPr>
              <a:t>E-MAIL</a:t>
            </a:r>
            <a:r>
              <a:rPr lang="ru-RU" sz="1400" b="1" dirty="0" smtClean="0">
                <a:solidFill>
                  <a:srgbClr val="2779B5"/>
                </a:solidFill>
                <a:latin typeface="Calibri" panose="020F0502020204030204" pitchFamily="34" charset="0"/>
              </a:rPr>
              <a:t> ИНФОРМИРОВАНИЕ</a:t>
            </a:r>
          </a:p>
          <a:p>
            <a:r>
              <a:rPr lang="ru-RU" sz="1200" dirty="0" smtClean="0">
                <a:solidFill>
                  <a:srgbClr val="405468"/>
                </a:solidFill>
                <a:latin typeface="Calibri" panose="020F0502020204030204" pitchFamily="34" charset="0"/>
              </a:rPr>
              <a:t>По базе посетителей сайта (54 000</a:t>
            </a:r>
            <a:r>
              <a:rPr lang="en-US" sz="1200" dirty="0" smtClean="0">
                <a:solidFill>
                  <a:srgbClr val="405468"/>
                </a:solidFill>
                <a:latin typeface="Calibri" panose="020F0502020204030204" pitchFamily="34" charset="0"/>
              </a:rPr>
              <a:t> </a:t>
            </a:r>
            <a:r>
              <a:rPr lang="ru-RU" sz="1200" dirty="0" smtClean="0">
                <a:solidFill>
                  <a:srgbClr val="405468"/>
                </a:solidFill>
                <a:latin typeface="Calibri" panose="020F0502020204030204" pitchFamily="34" charset="0"/>
              </a:rPr>
              <a:t>чел.)</a:t>
            </a:r>
            <a:endParaRPr lang="ru-RU" sz="1200" dirty="0">
              <a:solidFill>
                <a:srgbClr val="405468"/>
              </a:solidFill>
              <a:latin typeface="Calibri" panose="020F0502020204030204" pitchFamily="34" charset="0"/>
            </a:endParaRPr>
          </a:p>
          <a:p>
            <a:endParaRPr lang="ru-RU" sz="1100" b="1" dirty="0" smtClean="0">
              <a:solidFill>
                <a:srgbClr val="2779B5"/>
              </a:solidFill>
              <a:latin typeface="Calibri" panose="020F050202020403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794" y="1502479"/>
            <a:ext cx="1632958" cy="130494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806870" y="2875077"/>
            <a:ext cx="407389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779B5"/>
                </a:solidFill>
                <a:latin typeface="Calibri" panose="020F0502020204030204" pitchFamily="34" charset="0"/>
              </a:rPr>
              <a:t>ИНФОРМИРОВАНИЕ В СОЦИАЛЬНЫХ СЕТЯХ И МЕССЕНДЖЕРАХ</a:t>
            </a:r>
            <a:endParaRPr lang="ru-RU" sz="1200" b="1" dirty="0" smtClean="0">
              <a:solidFill>
                <a:srgbClr val="2779B5"/>
              </a:solidFill>
              <a:latin typeface="Calibri" panose="020F0502020204030204" pitchFamily="34" charset="0"/>
            </a:endParaRPr>
          </a:p>
          <a:p>
            <a:endParaRPr lang="ru-RU" sz="1100" b="1" dirty="0" smtClean="0">
              <a:solidFill>
                <a:srgbClr val="2779B5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18831" y="3327904"/>
            <a:ext cx="30973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405468"/>
                </a:solidFill>
                <a:latin typeface="Calibri" panose="020F0502020204030204" pitchFamily="34" charset="0"/>
              </a:rPr>
              <a:t>Более 18 000 подписчиков.</a:t>
            </a:r>
            <a:endParaRPr lang="ru-RU" sz="1400" dirty="0">
              <a:solidFill>
                <a:srgbClr val="405468"/>
              </a:solidFill>
              <a:latin typeface="Calibri" panose="020F0502020204030204" pitchFamily="34" charset="0"/>
            </a:endParaRPr>
          </a:p>
          <a:p>
            <a:endParaRPr lang="ru-RU" sz="1200" b="1" dirty="0" smtClean="0">
              <a:solidFill>
                <a:srgbClr val="405468"/>
              </a:solidFill>
              <a:latin typeface="Calibri" panose="020F050202020403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399" y="4488002"/>
            <a:ext cx="1180708" cy="54999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31" y="3738460"/>
            <a:ext cx="1795845" cy="44626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310" y="3627085"/>
            <a:ext cx="1695586" cy="63786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878" y="4398711"/>
            <a:ext cx="2110806" cy="5821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061" y="2898033"/>
            <a:ext cx="2712647" cy="223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23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6"/>
          <a:stretch/>
        </p:blipFill>
        <p:spPr>
          <a:xfrm>
            <a:off x="61949" y="1602862"/>
            <a:ext cx="3039736" cy="29809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06780" y="4448340"/>
            <a:ext cx="2039621" cy="6789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268381" y="234534"/>
            <a:ext cx="7075474" cy="34590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Calibri Light" panose="020F0302020204030204" pitchFamily="34" charset="0"/>
              </a:rPr>
              <a:t>Информирование и привлечение подписчиков</a:t>
            </a:r>
            <a:endParaRPr lang="ru-RU" sz="2800" b="1" dirty="0">
              <a:latin typeface="Calibri Light" panose="020F0302020204030204" pitchFamily="34" charset="0"/>
            </a:endParaRPr>
          </a:p>
        </p:txBody>
      </p:sp>
      <p:sp>
        <p:nvSpPr>
          <p:cNvPr id="18" name="Текст 1"/>
          <p:cNvSpPr txBox="1">
            <a:spLocks/>
          </p:cNvSpPr>
          <p:nvPr/>
        </p:nvSpPr>
        <p:spPr>
          <a:xfrm>
            <a:off x="268381" y="989154"/>
            <a:ext cx="5211069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176213" indent="-176213">
              <a:buFont typeface="Arial" panose="020B0604020202020204" pitchFamily="34" charset="0"/>
              <a:buChar char="•"/>
              <a:defRPr b="1"/>
            </a:lvl1pPr>
          </a:lstStyle>
          <a:p>
            <a:pPr marL="0" indent="0">
              <a:buNone/>
            </a:pPr>
            <a:r>
              <a:rPr lang="ru-RU" sz="1400" dirty="0" smtClean="0">
                <a:solidFill>
                  <a:srgbClr val="2779B5"/>
                </a:solidFill>
              </a:rPr>
              <a:t>Мотивационные конкурсы для подписчиков и сотрудников Почты России совместно с Издательскими домами из Подписного каталога Почты:</a:t>
            </a:r>
          </a:p>
        </p:txBody>
      </p:sp>
      <p:sp>
        <p:nvSpPr>
          <p:cNvPr id="8" name="Текст 1"/>
          <p:cNvSpPr txBox="1">
            <a:spLocks/>
          </p:cNvSpPr>
          <p:nvPr/>
        </p:nvSpPr>
        <p:spPr>
          <a:xfrm>
            <a:off x="821933" y="4548852"/>
            <a:ext cx="275190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176213" indent="-176213">
              <a:buFont typeface="Arial" panose="020B0604020202020204" pitchFamily="34" charset="0"/>
              <a:buChar char="•"/>
              <a:defRPr b="1"/>
            </a:lvl1pPr>
          </a:lstStyle>
          <a:p>
            <a:pPr marL="0" indent="0">
              <a:buNone/>
            </a:pPr>
            <a:r>
              <a:rPr lang="ru-RU" sz="1400" dirty="0" smtClean="0">
                <a:solidFill>
                  <a:srgbClr val="2779B5"/>
                </a:solidFill>
              </a:rPr>
              <a:t>Сетевое вознаграждение сотрудникам Почты России</a:t>
            </a:r>
          </a:p>
        </p:txBody>
      </p:sp>
      <p:sp>
        <p:nvSpPr>
          <p:cNvPr id="13" name="Текст 1"/>
          <p:cNvSpPr txBox="1">
            <a:spLocks/>
          </p:cNvSpPr>
          <p:nvPr/>
        </p:nvSpPr>
        <p:spPr>
          <a:xfrm>
            <a:off x="3261356" y="3940760"/>
            <a:ext cx="274977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176213" indent="-176213">
              <a:buFont typeface="Arial" panose="020B0604020202020204" pitchFamily="34" charset="0"/>
              <a:buChar char="•"/>
              <a:defRPr b="1"/>
            </a:lvl1pPr>
          </a:lstStyle>
          <a:p>
            <a:pPr marL="0" indent="0">
              <a:buNone/>
            </a:pPr>
            <a:r>
              <a:rPr lang="ru-RU" sz="1400" dirty="0" smtClean="0">
                <a:solidFill>
                  <a:srgbClr val="2779B5"/>
                </a:solidFill>
              </a:rPr>
              <a:t>Декады подписки на сайте </a:t>
            </a:r>
            <a:r>
              <a:rPr lang="en-US" sz="1400" b="0" i="1" u="sng" dirty="0" smtClean="0">
                <a:solidFill>
                  <a:srgbClr val="2779B5"/>
                </a:solidFill>
              </a:rPr>
              <a:t>podpiska.pochta.ru</a:t>
            </a:r>
            <a:endParaRPr lang="ru-RU" sz="1400" b="0" i="1" u="sng" dirty="0" smtClean="0">
              <a:solidFill>
                <a:srgbClr val="2779B5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838" y="1764551"/>
            <a:ext cx="2526893" cy="207751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983906" y="1013290"/>
            <a:ext cx="2728242" cy="1539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34" y="1063592"/>
            <a:ext cx="2797248" cy="3956678"/>
          </a:xfrm>
          <a:prstGeom prst="rect">
            <a:avLst/>
          </a:prstGeom>
          <a:ln w="1270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63500" dist="508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3" y="3615132"/>
            <a:ext cx="3070156" cy="113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92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4823" y="267539"/>
            <a:ext cx="7556500" cy="594026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sz="2800" b="1" dirty="0">
                <a:latin typeface="Calibri Light" panose="020F0302020204030204" pitchFamily="34" charset="0"/>
              </a:rPr>
              <a:t>Социальные программы и проекты с партнерами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81" y="2374766"/>
            <a:ext cx="1342083" cy="17148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7533" y="4044621"/>
            <a:ext cx="4552057" cy="822127"/>
          </a:xfrm>
          <a:prstGeom prst="rect">
            <a:avLst/>
          </a:prstGeom>
          <a:solidFill>
            <a:srgbClr val="2779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67" y="1743923"/>
            <a:ext cx="3366464" cy="226105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9619" y="4095541"/>
            <a:ext cx="4327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Оформи подписку в адрес детского дома </a:t>
            </a:r>
            <a:b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или дома престарелых своего района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7533" y="1145535"/>
            <a:ext cx="3818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779B5"/>
                </a:solidFill>
                <a:latin typeface="Calibri" panose="020F0502020204030204" pitchFamily="34" charset="0"/>
              </a:rPr>
              <a:t>Благотворительная акция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760" y="1118263"/>
            <a:ext cx="2283266" cy="64361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23760" y="1761880"/>
            <a:ext cx="36505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405468"/>
                </a:solidFill>
                <a:latin typeface="Calibri" panose="020F0502020204030204" pitchFamily="34" charset="0"/>
              </a:rPr>
              <a:t>Оформи </a:t>
            </a:r>
            <a:r>
              <a:rPr lang="ru-RU" sz="1600" dirty="0">
                <a:solidFill>
                  <a:srgbClr val="405468"/>
                </a:solidFill>
                <a:latin typeface="Calibri" panose="020F0502020204030204" pitchFamily="34" charset="0"/>
              </a:rPr>
              <a:t>подписку </a:t>
            </a:r>
            <a:r>
              <a:rPr lang="ru-RU" sz="1600" dirty="0" smtClean="0">
                <a:solidFill>
                  <a:srgbClr val="405468"/>
                </a:solidFill>
                <a:latin typeface="Calibri" panose="020F0502020204030204" pitchFamily="34" charset="0"/>
              </a:rPr>
              <a:t>на научные издания</a:t>
            </a:r>
          </a:p>
          <a:p>
            <a:r>
              <a:rPr lang="ru-RU" sz="1600" dirty="0" smtClean="0">
                <a:solidFill>
                  <a:srgbClr val="405468"/>
                </a:solidFill>
                <a:latin typeface="Calibri" panose="020F0502020204030204" pitchFamily="34" charset="0"/>
              </a:rPr>
              <a:t>в </a:t>
            </a:r>
            <a:r>
              <a:rPr lang="ru-RU" sz="1600" dirty="0">
                <a:solidFill>
                  <a:srgbClr val="405468"/>
                </a:solidFill>
                <a:latin typeface="Calibri" panose="020F0502020204030204" pitchFamily="34" charset="0"/>
              </a:rPr>
              <a:t>поддержку </a:t>
            </a:r>
            <a:r>
              <a:rPr lang="ru-RU" sz="1600" dirty="0" smtClean="0">
                <a:solidFill>
                  <a:srgbClr val="405468"/>
                </a:solidFill>
                <a:latin typeface="Calibri" panose="020F0502020204030204" pitchFamily="34" charset="0"/>
              </a:rPr>
              <a:t>библиотек</a:t>
            </a:r>
          </a:p>
          <a:p>
            <a:r>
              <a:rPr lang="en-US" sz="1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/>
            </a:r>
            <a:br>
              <a:rPr lang="en-US" sz="1400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            </a:t>
            </a:r>
            <a:r>
              <a:rPr lang="ru-RU" sz="1200" b="1" i="1" dirty="0" smtClean="0">
                <a:solidFill>
                  <a:srgbClr val="405468"/>
                </a:solidFill>
              </a:rPr>
              <a:t>При поддержке «Единой России»</a:t>
            </a:r>
            <a:endParaRPr lang="ru-RU" sz="1200" b="1" i="1" dirty="0">
              <a:solidFill>
                <a:srgbClr val="405468"/>
              </a:solidFill>
            </a:endParaRPr>
          </a:p>
        </p:txBody>
      </p:sp>
      <p:pic>
        <p:nvPicPr>
          <p:cNvPr id="12" name="Picture 2" descr="Единая Россия официальный сайт партии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5387"/>
          <a:stretch/>
        </p:blipFill>
        <p:spPr bwMode="auto">
          <a:xfrm>
            <a:off x="5417728" y="2386845"/>
            <a:ext cx="387804" cy="35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430428" y="3603574"/>
            <a:ext cx="3543870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rgbClr val="405468"/>
                </a:solidFill>
                <a:latin typeface="Calibri" panose="020F0502020204030204" pitchFamily="34" charset="0"/>
              </a:rPr>
              <a:t>Подари селу любимые журналы на сайте </a:t>
            </a:r>
            <a:r>
              <a:rPr lang="ru-RU" sz="1600" i="1" u="sng" dirty="0" err="1" smtClean="0">
                <a:solidFill>
                  <a:srgbClr val="405468"/>
                </a:solidFill>
                <a:latin typeface="Calibri" panose="020F0502020204030204" pitchFamily="34" charset="0"/>
              </a:rPr>
              <a:t>помогиселу.рф</a:t>
            </a:r>
            <a:endParaRPr lang="ru-RU" sz="1600" i="1" u="sng" dirty="0" smtClean="0">
              <a:solidFill>
                <a:srgbClr val="405468"/>
              </a:solidFill>
              <a:latin typeface="Calibri" panose="020F0502020204030204" pitchFamily="34" charset="0"/>
            </a:endParaRPr>
          </a:p>
          <a:p>
            <a:r>
              <a:rPr lang="ru-RU" sz="1400" b="1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         </a:t>
            </a:r>
          </a:p>
          <a:p>
            <a:r>
              <a:rPr lang="ru-RU" sz="1400" b="1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400" b="1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        </a:t>
            </a:r>
            <a:r>
              <a:rPr lang="ru-RU" sz="1100" b="1" i="1" dirty="0" smtClean="0">
                <a:solidFill>
                  <a:srgbClr val="405468"/>
                </a:solidFill>
              </a:rPr>
              <a:t>Совместно с </a:t>
            </a:r>
            <a:r>
              <a:rPr lang="ru-RU" sz="1100" b="1" i="1" dirty="0">
                <a:solidFill>
                  <a:srgbClr val="405468"/>
                </a:solidFill>
              </a:rPr>
              <a:t>Общественной </a:t>
            </a:r>
            <a:r>
              <a:rPr lang="ru-RU" sz="1100" b="1" i="1" dirty="0" smtClean="0">
                <a:solidFill>
                  <a:srgbClr val="405468"/>
                </a:solidFill>
              </a:rPr>
              <a:t/>
            </a:r>
            <a:br>
              <a:rPr lang="ru-RU" sz="1100" b="1" i="1" dirty="0" smtClean="0">
                <a:solidFill>
                  <a:srgbClr val="405468"/>
                </a:solidFill>
              </a:rPr>
            </a:br>
            <a:r>
              <a:rPr lang="ru-RU" sz="1100" b="1" i="1" dirty="0" smtClean="0">
                <a:solidFill>
                  <a:srgbClr val="405468"/>
                </a:solidFill>
              </a:rPr>
              <a:t>              палатой РФ</a:t>
            </a:r>
            <a:endParaRPr lang="ru-RU" sz="1400" b="1" i="1" dirty="0">
              <a:solidFill>
                <a:srgbClr val="405468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28" y="3149114"/>
            <a:ext cx="2189298" cy="5603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5828" y="4518259"/>
            <a:ext cx="437397" cy="44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49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 noGrp="1"/>
          </p:cNvSpPr>
          <p:nvPr>
            <p:ph type="title"/>
          </p:nvPr>
        </p:nvSpPr>
        <p:spPr>
          <a:xfrm>
            <a:off x="190500" y="19412"/>
            <a:ext cx="7515118" cy="7951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sz="2800" b="1" dirty="0">
                <a:latin typeface="Calibri Light" panose="020F0302020204030204" pitchFamily="34" charset="0"/>
              </a:rPr>
              <a:t>Участие в мероприятиях в рамках благотворительной программы «Дерево Добра»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726"/>
            <a:ext cx="9144000" cy="32575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1" y="4251672"/>
            <a:ext cx="1624144" cy="847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448" y="4293157"/>
            <a:ext cx="1493964" cy="7640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460" y="4419991"/>
            <a:ext cx="1648126" cy="5103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49" y="4251672"/>
            <a:ext cx="2783393" cy="7793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503" y="4272983"/>
            <a:ext cx="835766" cy="83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21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42443" y="256641"/>
            <a:ext cx="7075474" cy="38825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Calibri Light" panose="020F0302020204030204" pitchFamily="34" charset="0"/>
              </a:rPr>
              <a:t>Лидеры подписной кампании 1-2018</a:t>
            </a:r>
            <a:endParaRPr lang="ru-RU" sz="2800" b="1" dirty="0">
              <a:latin typeface="Calibri Light" panose="020F03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7772"/>
            <a:ext cx="3444018" cy="4200491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506256"/>
              </p:ext>
            </p:extLst>
          </p:nvPr>
        </p:nvGraphicFramePr>
        <p:xfrm>
          <a:off x="3780180" y="1078109"/>
          <a:ext cx="2402505" cy="36771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3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7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775" marR="10775" marT="10775" marB="0" anchor="ctr">
                    <a:solidFill>
                      <a:srgbClr val="2779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Филиалы-лидеры по плотности подписок на 1 000 жителей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5" marR="10775" marT="10775" marB="0" anchor="ctr">
                    <a:solidFill>
                      <a:srgbClr val="2779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050" b="0" i="0" u="none" strike="noStrike" dirty="0">
                        <a:solidFill>
                          <a:srgbClr val="40546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5" marR="10775" marT="107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kern="1200" dirty="0" smtClean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УФПС </a:t>
                      </a:r>
                      <a:r>
                        <a:rPr lang="ru-RU" sz="1050" u="none" strike="noStrike" kern="1200" dirty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Курской </a:t>
                      </a:r>
                      <a:r>
                        <a:rPr lang="ru-RU" sz="1050" u="none" strike="noStrike" kern="1200" dirty="0" smtClean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области</a:t>
                      </a:r>
                      <a:endParaRPr lang="ru-RU" sz="1050" u="none" strike="noStrike" kern="1200" dirty="0">
                        <a:solidFill>
                          <a:srgbClr val="405468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050" b="0" i="0" u="none" strike="noStrike" dirty="0">
                        <a:solidFill>
                          <a:srgbClr val="40546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5" marR="10775" marT="10775" marB="0" anchor="ctr">
                    <a:solidFill>
                      <a:srgbClr val="2779B5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kern="1200" dirty="0" smtClean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УФПС </a:t>
                      </a:r>
                      <a:r>
                        <a:rPr lang="ru-RU" sz="1050" u="none" strike="noStrike" kern="1200" dirty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"Татарстан </a:t>
                      </a:r>
                      <a:r>
                        <a:rPr lang="ru-RU" sz="1050" u="none" strike="noStrike" kern="1200" dirty="0" err="1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почтасы</a:t>
                      </a:r>
                      <a:r>
                        <a:rPr lang="ru-RU" sz="1050" u="none" strike="noStrike" kern="1200" dirty="0" smtClean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"</a:t>
                      </a:r>
                      <a:endParaRPr lang="ru-RU" sz="1050" u="none" strike="noStrike" kern="1200" dirty="0">
                        <a:solidFill>
                          <a:srgbClr val="405468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2779B5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6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050" b="0" i="0" u="none" strike="noStrike">
                        <a:solidFill>
                          <a:srgbClr val="40546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5" marR="10775" marT="107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kern="1200" dirty="0" smtClean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УФПС </a:t>
                      </a:r>
                      <a:r>
                        <a:rPr lang="ru-RU" sz="1050" u="none" strike="noStrike" kern="1200" dirty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Республики </a:t>
                      </a:r>
                      <a:r>
                        <a:rPr lang="ru-RU" sz="1050" u="none" strike="noStrike" kern="1200" dirty="0" smtClean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Алтай</a:t>
                      </a:r>
                      <a:endParaRPr lang="ru-RU" sz="1050" u="none" strike="noStrike" kern="1200" dirty="0">
                        <a:solidFill>
                          <a:srgbClr val="405468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ru-RU" sz="1050" b="0" i="0" u="none" strike="noStrike" dirty="0">
                        <a:solidFill>
                          <a:srgbClr val="40546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5" marR="10775" marT="10775" marB="0" anchor="ctr">
                    <a:solidFill>
                      <a:srgbClr val="2779B5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kern="1200" dirty="0" smtClean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УФПС </a:t>
                      </a:r>
                      <a:r>
                        <a:rPr lang="ru-RU" sz="1050" u="none" strike="noStrike" kern="1200" dirty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Чеченской </a:t>
                      </a:r>
                      <a:r>
                        <a:rPr lang="ru-RU" sz="1050" u="none" strike="noStrike" kern="1200" dirty="0" smtClean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Республики</a:t>
                      </a:r>
                      <a:endParaRPr lang="ru-RU" sz="1050" u="none" strike="noStrike" kern="1200" dirty="0">
                        <a:solidFill>
                          <a:srgbClr val="405468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2779B5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1050" b="0" i="0" u="none" strike="noStrike" dirty="0">
                        <a:solidFill>
                          <a:srgbClr val="40546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5" marR="10775" marT="107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kern="1200" dirty="0" smtClean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УФПС </a:t>
                      </a:r>
                      <a:r>
                        <a:rPr lang="ru-RU" sz="1050" u="none" strike="noStrike" kern="1200" dirty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Костромской </a:t>
                      </a:r>
                      <a:r>
                        <a:rPr lang="ru-RU" sz="1050" u="none" strike="noStrike" kern="1200" dirty="0" smtClean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области</a:t>
                      </a:r>
                      <a:endParaRPr lang="ru-RU" sz="1050" u="none" strike="noStrike" kern="1200" dirty="0">
                        <a:solidFill>
                          <a:srgbClr val="405468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ru-RU" sz="1050" b="0" i="0" u="none" strike="noStrike" dirty="0">
                        <a:solidFill>
                          <a:srgbClr val="40546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5" marR="10775" marT="10775" marB="0" anchor="ctr">
                    <a:solidFill>
                      <a:srgbClr val="2779B5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kern="1200" dirty="0" smtClean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УФПС </a:t>
                      </a:r>
                      <a:r>
                        <a:rPr lang="ru-RU" sz="1050" u="none" strike="noStrike" kern="1200" dirty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Амурской </a:t>
                      </a:r>
                      <a:r>
                        <a:rPr lang="ru-RU" sz="1050" u="none" strike="noStrike" kern="1200" dirty="0" smtClean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области</a:t>
                      </a:r>
                      <a:endParaRPr lang="ru-RU" sz="1050" u="none" strike="noStrike" kern="1200" dirty="0">
                        <a:solidFill>
                          <a:srgbClr val="405468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2779B5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ru-RU" sz="1050" b="0" i="0" u="none" strike="noStrike" dirty="0">
                        <a:solidFill>
                          <a:srgbClr val="40546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5" marR="10775" marT="107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kern="1200" dirty="0" smtClean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УФПС </a:t>
                      </a:r>
                      <a:r>
                        <a:rPr lang="ru-RU" sz="1050" u="none" strike="noStrike" kern="1200" dirty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Республики Северная </a:t>
                      </a:r>
                      <a:r>
                        <a:rPr lang="ru-RU" sz="1050" u="none" strike="noStrike" kern="1200" dirty="0" smtClean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Осетия-Алания</a:t>
                      </a:r>
                      <a:endParaRPr lang="ru-RU" sz="1050" u="none" strike="noStrike" kern="1200" dirty="0">
                        <a:solidFill>
                          <a:srgbClr val="405468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ru-RU" sz="1050" b="0" i="0" u="none" strike="noStrike" dirty="0">
                        <a:solidFill>
                          <a:srgbClr val="40546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5" marR="10775" marT="10775" marB="0" anchor="ctr">
                    <a:solidFill>
                      <a:srgbClr val="2779B5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kern="1200" dirty="0" smtClean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УФПС </a:t>
                      </a:r>
                      <a:r>
                        <a:rPr lang="ru-RU" sz="1050" u="none" strike="noStrike" kern="1200" dirty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Ставропольского </a:t>
                      </a:r>
                      <a:r>
                        <a:rPr lang="ru-RU" sz="1050" u="none" strike="noStrike" kern="1200" dirty="0" smtClean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края</a:t>
                      </a:r>
                      <a:endParaRPr lang="ru-RU" sz="1050" u="none" strike="noStrike" kern="1200" dirty="0">
                        <a:solidFill>
                          <a:srgbClr val="405468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2779B5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ru-RU" sz="1050" b="0" i="0" u="none" strike="noStrike" dirty="0">
                        <a:solidFill>
                          <a:srgbClr val="40546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5" marR="10775" marT="107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kern="1200" dirty="0" smtClean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УФПС </a:t>
                      </a:r>
                      <a:r>
                        <a:rPr lang="ru-RU" sz="1050" u="none" strike="noStrike" kern="1200" dirty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Волгоградской </a:t>
                      </a:r>
                      <a:r>
                        <a:rPr lang="ru-RU" sz="1050" u="none" strike="noStrike" kern="1200" dirty="0" smtClean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области</a:t>
                      </a:r>
                      <a:endParaRPr lang="ru-RU" sz="1050" u="none" strike="noStrike" kern="1200" dirty="0">
                        <a:solidFill>
                          <a:srgbClr val="405468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ru-RU" sz="1050" b="0" i="0" u="none" strike="noStrike" dirty="0">
                        <a:solidFill>
                          <a:srgbClr val="40546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5" marR="10775" marT="10775" marB="0" anchor="ctr">
                    <a:solidFill>
                      <a:srgbClr val="2779B5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kern="1200" dirty="0" smtClean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УФПС </a:t>
                      </a:r>
                      <a:r>
                        <a:rPr lang="ru-RU" sz="1050" u="none" strike="noStrike" kern="1200" dirty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Брянской </a:t>
                      </a:r>
                      <a:r>
                        <a:rPr lang="ru-RU" sz="1050" u="none" strike="noStrike" kern="1200" dirty="0" smtClean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области</a:t>
                      </a:r>
                      <a:endParaRPr lang="ru-RU" sz="1050" u="none" strike="noStrike" kern="1200" dirty="0">
                        <a:solidFill>
                          <a:srgbClr val="405468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2779B5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107131"/>
              </p:ext>
            </p:extLst>
          </p:nvPr>
        </p:nvGraphicFramePr>
        <p:xfrm>
          <a:off x="6454158" y="1078109"/>
          <a:ext cx="2496961" cy="36805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6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7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775" marR="10775" marT="10775" marB="0" anchor="ctr">
                    <a:solidFill>
                      <a:srgbClr val="2779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Филиалы-лидеры по подписным тиражам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5" marR="10775" marT="10775" marB="0" anchor="ctr">
                    <a:solidFill>
                      <a:srgbClr val="2779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050" b="0" i="0" u="none" strike="noStrike" dirty="0">
                        <a:solidFill>
                          <a:srgbClr val="40546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5" marR="10775" marT="107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kern="1200" dirty="0" smtClean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УФПС </a:t>
                      </a:r>
                      <a:r>
                        <a:rPr lang="ru-RU" sz="1050" u="none" strike="noStrike" kern="1200" dirty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"Татарстан </a:t>
                      </a:r>
                      <a:r>
                        <a:rPr lang="ru-RU" sz="1050" u="none" strike="noStrike" kern="1200" dirty="0" err="1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почтасы</a:t>
                      </a:r>
                      <a:r>
                        <a:rPr lang="ru-RU" sz="1050" u="none" strike="noStrike" kern="1200" dirty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050" b="0" i="0" u="none" strike="noStrike" dirty="0">
                        <a:solidFill>
                          <a:srgbClr val="40546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5" marR="10775" marT="10775" marB="0" anchor="ctr">
                    <a:solidFill>
                      <a:srgbClr val="2779B5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kern="1200" dirty="0" smtClean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УФПС </a:t>
                      </a:r>
                      <a:r>
                        <a:rPr lang="ru-RU" sz="1050" u="none" strike="noStrike" kern="1200" dirty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Краснодарского края</a:t>
                      </a:r>
                    </a:p>
                  </a:txBody>
                  <a:tcPr marL="9525" marR="9525" marT="9525" marB="0" anchor="ctr">
                    <a:solidFill>
                      <a:srgbClr val="2779B5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050" b="0" i="0" u="none" strike="noStrike">
                        <a:solidFill>
                          <a:srgbClr val="40546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5" marR="10775" marT="107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kern="1200" dirty="0" smtClean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УФПС </a:t>
                      </a:r>
                      <a:r>
                        <a:rPr lang="ru-RU" sz="1050" u="none" strike="noStrike" kern="1200" dirty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Республики Башкортостан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ru-RU" sz="1050" b="0" i="0" u="none" strike="noStrike" dirty="0">
                        <a:solidFill>
                          <a:srgbClr val="40546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5" marR="10775" marT="10775" marB="0" anchor="ctr">
                    <a:solidFill>
                      <a:srgbClr val="2779B5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kern="1200" dirty="0" smtClean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УФПС </a:t>
                      </a:r>
                      <a:r>
                        <a:rPr lang="ru-RU" sz="1050" u="none" strike="noStrike" kern="1200" dirty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Ставропольского края</a:t>
                      </a:r>
                    </a:p>
                  </a:txBody>
                  <a:tcPr marL="9525" marR="9525" marT="9525" marB="0" anchor="ctr">
                    <a:solidFill>
                      <a:srgbClr val="2779B5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1050" b="0" i="0" u="none" strike="noStrike" dirty="0">
                        <a:solidFill>
                          <a:srgbClr val="40546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5" marR="10775" marT="107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kern="1200" dirty="0" smtClean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УФПС </a:t>
                      </a:r>
                      <a:r>
                        <a:rPr lang="ru-RU" sz="1050" u="none" strike="noStrike" kern="1200" dirty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Волгоградской области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ru-RU" sz="1050" b="0" i="0" u="none" strike="noStrike" dirty="0">
                        <a:solidFill>
                          <a:srgbClr val="40546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5" marR="10775" marT="10775" marB="0" anchor="ctr">
                    <a:solidFill>
                      <a:srgbClr val="2779B5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kern="1200" dirty="0" smtClean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УФПС </a:t>
                      </a:r>
                      <a:r>
                        <a:rPr lang="ru-RU" sz="1050" u="none" strike="noStrike" kern="1200" dirty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Ростовской области</a:t>
                      </a:r>
                    </a:p>
                  </a:txBody>
                  <a:tcPr marL="9525" marR="9525" marT="9525" marB="0" anchor="ctr">
                    <a:solidFill>
                      <a:srgbClr val="2779B5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ru-RU" sz="1050" b="0" i="0" u="none" strike="noStrike" dirty="0">
                        <a:solidFill>
                          <a:srgbClr val="40546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5" marR="10775" marT="107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kern="1200" dirty="0" smtClean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УФПС </a:t>
                      </a:r>
                      <a:r>
                        <a:rPr lang="ru-RU" sz="1050" u="none" strike="noStrike" kern="1200" dirty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Воронежской области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ru-RU" sz="1050" b="0" i="0" u="none" strike="noStrike" dirty="0">
                        <a:solidFill>
                          <a:srgbClr val="40546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5" marR="10775" marT="10775" marB="0" anchor="ctr">
                    <a:solidFill>
                      <a:srgbClr val="2779B5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kern="1200" dirty="0" smtClean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УФПС </a:t>
                      </a:r>
                      <a:r>
                        <a:rPr lang="ru-RU" sz="1050" u="none" strike="noStrike" kern="1200" dirty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Курской области</a:t>
                      </a:r>
                    </a:p>
                  </a:txBody>
                  <a:tcPr marL="9525" marR="9525" marT="9525" marB="0" anchor="ctr">
                    <a:solidFill>
                      <a:srgbClr val="2779B5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ru-RU" sz="1050" b="0" i="0" u="none" strike="noStrike" dirty="0">
                        <a:solidFill>
                          <a:srgbClr val="40546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5" marR="10775" marT="107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kern="1200" dirty="0" smtClean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УФПС </a:t>
                      </a:r>
                      <a:r>
                        <a:rPr lang="ru-RU" sz="1050" u="none" strike="noStrike" kern="1200" dirty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Алтайского края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ru-RU" sz="1050" b="0" i="0" u="none" strike="noStrike" dirty="0">
                        <a:solidFill>
                          <a:srgbClr val="40546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5" marR="10775" marT="10775" marB="0" anchor="ctr">
                    <a:solidFill>
                      <a:srgbClr val="2779B5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kern="1200" dirty="0" smtClean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УФПС </a:t>
                      </a:r>
                      <a:r>
                        <a:rPr lang="ru-RU" sz="1050" u="none" strike="noStrike" kern="1200" dirty="0">
                          <a:solidFill>
                            <a:srgbClr val="40546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Чеченской Республики</a:t>
                      </a:r>
                    </a:p>
                  </a:txBody>
                  <a:tcPr marL="9525" marR="9525" marT="9525" marB="0" anchor="ctr">
                    <a:solidFill>
                      <a:srgbClr val="2779B5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039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Прямоугольник 201"/>
          <p:cNvSpPr/>
          <p:nvPr/>
        </p:nvSpPr>
        <p:spPr>
          <a:xfrm>
            <a:off x="1049916" y="1759632"/>
            <a:ext cx="7039475" cy="2125253"/>
          </a:xfrm>
          <a:prstGeom prst="rect">
            <a:avLst/>
          </a:prstGeom>
          <a:solidFill>
            <a:srgbClr val="004B9C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5"/>
          </a:p>
        </p:txBody>
      </p:sp>
      <p:pic>
        <p:nvPicPr>
          <p:cNvPr id="105" name="Рисунок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2"/>
            <a:ext cx="9144000" cy="5143499"/>
          </a:xfrm>
          <a:prstGeom prst="rect">
            <a:avLst/>
          </a:prstGeom>
        </p:spPr>
      </p:pic>
      <p:sp>
        <p:nvSpPr>
          <p:cNvPr id="106" name="Прямоугольник 105"/>
          <p:cNvSpPr/>
          <p:nvPr/>
        </p:nvSpPr>
        <p:spPr>
          <a:xfrm>
            <a:off x="0" y="2381"/>
            <a:ext cx="9144000" cy="5143500"/>
          </a:xfrm>
          <a:prstGeom prst="rect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12" y="823790"/>
            <a:ext cx="3059159" cy="2520112"/>
          </a:xfrm>
          <a:prstGeom prst="rect">
            <a:avLst/>
          </a:prstGeom>
        </p:spPr>
      </p:pic>
      <p:grpSp>
        <p:nvGrpSpPr>
          <p:cNvPr id="110" name="Группа 109"/>
          <p:cNvGrpSpPr/>
          <p:nvPr/>
        </p:nvGrpSpPr>
        <p:grpSpPr>
          <a:xfrm>
            <a:off x="3209223" y="3545556"/>
            <a:ext cx="2817224" cy="593246"/>
            <a:chOff x="3455039" y="1184641"/>
            <a:chExt cx="6114077" cy="1169498"/>
          </a:xfrm>
          <a:solidFill>
            <a:schemeClr val="bg1"/>
          </a:solidFill>
        </p:grpSpPr>
        <p:sp>
          <p:nvSpPr>
            <p:cNvPr id="111" name="Прямоугольник 110"/>
            <p:cNvSpPr/>
            <p:nvPr userDrawn="1"/>
          </p:nvSpPr>
          <p:spPr>
            <a:xfrm>
              <a:off x="3455039" y="1184641"/>
              <a:ext cx="6114077" cy="52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716" tIns="36359" rIns="72716" bIns="36359" rtlCol="0" anchor="ctr"/>
            <a:lstStyle/>
            <a:p>
              <a:pPr algn="ctr"/>
              <a:endParaRPr lang="ru-RU" sz="1225"/>
            </a:p>
          </p:txBody>
        </p:sp>
        <p:sp>
          <p:nvSpPr>
            <p:cNvPr id="112" name="Freeform 362"/>
            <p:cNvSpPr>
              <a:spLocks noEditPoints="1"/>
            </p:cNvSpPr>
            <p:nvPr userDrawn="1"/>
          </p:nvSpPr>
          <p:spPr bwMode="auto">
            <a:xfrm>
              <a:off x="3455039" y="1566782"/>
              <a:ext cx="6114077" cy="787357"/>
            </a:xfrm>
            <a:custGeom>
              <a:avLst/>
              <a:gdLst>
                <a:gd name="T0" fmla="*/ 848 w 1007"/>
                <a:gd name="T1" fmla="*/ 6 h 129"/>
                <a:gd name="T2" fmla="*/ 848 w 1007"/>
                <a:gd name="T3" fmla="*/ 126 h 129"/>
                <a:gd name="T4" fmla="*/ 882 w 1007"/>
                <a:gd name="T5" fmla="*/ 126 h 129"/>
                <a:gd name="T6" fmla="*/ 897 w 1007"/>
                <a:gd name="T7" fmla="*/ 2 h 129"/>
                <a:gd name="T8" fmla="*/ 287 w 1007"/>
                <a:gd name="T9" fmla="*/ 126 h 129"/>
                <a:gd name="T10" fmla="*/ 328 w 1007"/>
                <a:gd name="T11" fmla="*/ 26 h 129"/>
                <a:gd name="T12" fmla="*/ 269 w 1007"/>
                <a:gd name="T13" fmla="*/ 26 h 129"/>
                <a:gd name="T14" fmla="*/ 208 w 1007"/>
                <a:gd name="T15" fmla="*/ 45 h 129"/>
                <a:gd name="T16" fmla="*/ 183 w 1007"/>
                <a:gd name="T17" fmla="*/ 6 h 129"/>
                <a:gd name="T18" fmla="*/ 214 w 1007"/>
                <a:gd name="T19" fmla="*/ 68 h 129"/>
                <a:gd name="T20" fmla="*/ 253 w 1007"/>
                <a:gd name="T21" fmla="*/ 126 h 129"/>
                <a:gd name="T22" fmla="*/ 231 w 1007"/>
                <a:gd name="T23" fmla="*/ 48 h 129"/>
                <a:gd name="T24" fmla="*/ 564 w 1007"/>
                <a:gd name="T25" fmla="*/ 65 h 129"/>
                <a:gd name="T26" fmla="*/ 631 w 1007"/>
                <a:gd name="T27" fmla="*/ 110 h 129"/>
                <a:gd name="T28" fmla="*/ 601 w 1007"/>
                <a:gd name="T29" fmla="*/ 3 h 129"/>
                <a:gd name="T30" fmla="*/ 589 w 1007"/>
                <a:gd name="T31" fmla="*/ 96 h 129"/>
                <a:gd name="T32" fmla="*/ 589 w 1007"/>
                <a:gd name="T33" fmla="*/ 35 h 129"/>
                <a:gd name="T34" fmla="*/ 618 w 1007"/>
                <a:gd name="T35" fmla="*/ 65 h 129"/>
                <a:gd name="T36" fmla="*/ 101 w 1007"/>
                <a:gd name="T37" fmla="*/ 21 h 129"/>
                <a:gd name="T38" fmla="*/ 129 w 1007"/>
                <a:gd name="T39" fmla="*/ 128 h 129"/>
                <a:gd name="T40" fmla="*/ 158 w 1007"/>
                <a:gd name="T41" fmla="*/ 21 h 129"/>
                <a:gd name="T42" fmla="*/ 129 w 1007"/>
                <a:gd name="T43" fmla="*/ 108 h 129"/>
                <a:gd name="T44" fmla="*/ 112 w 1007"/>
                <a:gd name="T45" fmla="*/ 66 h 129"/>
                <a:gd name="T46" fmla="*/ 142 w 1007"/>
                <a:gd name="T47" fmla="*/ 35 h 129"/>
                <a:gd name="T48" fmla="*/ 510 w 1007"/>
                <a:gd name="T49" fmla="*/ 6 h 129"/>
                <a:gd name="T50" fmla="*/ 510 w 1007"/>
                <a:gd name="T51" fmla="*/ 126 h 129"/>
                <a:gd name="T52" fmla="*/ 541 w 1007"/>
                <a:gd name="T53" fmla="*/ 86 h 129"/>
                <a:gd name="T54" fmla="*/ 510 w 1007"/>
                <a:gd name="T55" fmla="*/ 6 h 129"/>
                <a:gd name="T56" fmla="*/ 512 w 1007"/>
                <a:gd name="T57" fmla="*/ 72 h 129"/>
                <a:gd name="T58" fmla="*/ 510 w 1007"/>
                <a:gd name="T59" fmla="*/ 24 h 129"/>
                <a:gd name="T60" fmla="*/ 523 w 1007"/>
                <a:gd name="T61" fmla="*/ 71 h 129"/>
                <a:gd name="T62" fmla="*/ 22 w 1007"/>
                <a:gd name="T63" fmla="*/ 26 h 129"/>
                <a:gd name="T64" fmla="*/ 71 w 1007"/>
                <a:gd name="T65" fmla="*/ 126 h 129"/>
                <a:gd name="T66" fmla="*/ 0 w 1007"/>
                <a:gd name="T67" fmla="*/ 126 h 129"/>
                <a:gd name="T68" fmla="*/ 690 w 1007"/>
                <a:gd name="T69" fmla="*/ 37 h 129"/>
                <a:gd name="T70" fmla="*/ 723 w 1007"/>
                <a:gd name="T71" fmla="*/ 3 h 129"/>
                <a:gd name="T72" fmla="*/ 657 w 1007"/>
                <a:gd name="T73" fmla="*/ 66 h 129"/>
                <a:gd name="T74" fmla="*/ 724 w 1007"/>
                <a:gd name="T75" fmla="*/ 129 h 129"/>
                <a:gd name="T76" fmla="*/ 691 w 1007"/>
                <a:gd name="T77" fmla="*/ 96 h 129"/>
                <a:gd name="T78" fmla="*/ 347 w 1007"/>
                <a:gd name="T79" fmla="*/ 6 h 129"/>
                <a:gd name="T80" fmla="*/ 367 w 1007"/>
                <a:gd name="T81" fmla="*/ 68 h 129"/>
                <a:gd name="T82" fmla="*/ 423 w 1007"/>
                <a:gd name="T83" fmla="*/ 126 h 129"/>
                <a:gd name="T84" fmla="*/ 368 w 1007"/>
                <a:gd name="T85" fmla="*/ 48 h 129"/>
                <a:gd name="T86" fmla="*/ 388 w 1007"/>
                <a:gd name="T87" fmla="*/ 31 h 129"/>
                <a:gd name="T88" fmla="*/ 773 w 1007"/>
                <a:gd name="T89" fmla="*/ 96 h 129"/>
                <a:gd name="T90" fmla="*/ 804 w 1007"/>
                <a:gd name="T91" fmla="*/ 25 h 129"/>
                <a:gd name="T92" fmla="*/ 804 w 1007"/>
                <a:gd name="T93" fmla="*/ 3 h 129"/>
                <a:gd name="T94" fmla="*/ 756 w 1007"/>
                <a:gd name="T95" fmla="*/ 111 h 129"/>
                <a:gd name="T96" fmla="*/ 806 w 1007"/>
                <a:gd name="T97" fmla="*/ 108 h 129"/>
                <a:gd name="T98" fmla="*/ 1001 w 1007"/>
                <a:gd name="T99" fmla="*/ 0 h 129"/>
                <a:gd name="T100" fmla="*/ 951 w 1007"/>
                <a:gd name="T101" fmla="*/ 6 h 129"/>
                <a:gd name="T102" fmla="*/ 951 w 1007"/>
                <a:gd name="T103" fmla="*/ 126 h 129"/>
                <a:gd name="T104" fmla="*/ 985 w 1007"/>
                <a:gd name="T105" fmla="*/ 12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07" h="129">
                  <a:moveTo>
                    <a:pt x="897" y="2"/>
                  </a:moveTo>
                  <a:cubicBezTo>
                    <a:pt x="897" y="2"/>
                    <a:pt x="852" y="44"/>
                    <a:pt x="848" y="48"/>
                  </a:cubicBezTo>
                  <a:cubicBezTo>
                    <a:pt x="848" y="43"/>
                    <a:pt x="848" y="6"/>
                    <a:pt x="848" y="6"/>
                  </a:cubicBezTo>
                  <a:cubicBezTo>
                    <a:pt x="826" y="6"/>
                    <a:pt x="826" y="6"/>
                    <a:pt x="826" y="6"/>
                  </a:cubicBezTo>
                  <a:cubicBezTo>
                    <a:pt x="826" y="126"/>
                    <a:pt x="826" y="126"/>
                    <a:pt x="826" y="126"/>
                  </a:cubicBezTo>
                  <a:cubicBezTo>
                    <a:pt x="848" y="126"/>
                    <a:pt x="848" y="126"/>
                    <a:pt x="848" y="126"/>
                  </a:cubicBezTo>
                  <a:cubicBezTo>
                    <a:pt x="848" y="126"/>
                    <a:pt x="848" y="78"/>
                    <a:pt x="848" y="76"/>
                  </a:cubicBezTo>
                  <a:cubicBezTo>
                    <a:pt x="849" y="76"/>
                    <a:pt x="875" y="51"/>
                    <a:pt x="879" y="47"/>
                  </a:cubicBezTo>
                  <a:cubicBezTo>
                    <a:pt x="879" y="53"/>
                    <a:pt x="882" y="126"/>
                    <a:pt x="882" y="126"/>
                  </a:cubicBezTo>
                  <a:cubicBezTo>
                    <a:pt x="904" y="126"/>
                    <a:pt x="904" y="126"/>
                    <a:pt x="904" y="126"/>
                  </a:cubicBezTo>
                  <a:cubicBezTo>
                    <a:pt x="899" y="0"/>
                    <a:pt x="899" y="0"/>
                    <a:pt x="899" y="0"/>
                  </a:cubicBezTo>
                  <a:lnTo>
                    <a:pt x="897" y="2"/>
                  </a:lnTo>
                  <a:close/>
                  <a:moveTo>
                    <a:pt x="269" y="26"/>
                  </a:moveTo>
                  <a:cubicBezTo>
                    <a:pt x="269" y="26"/>
                    <a:pt x="285" y="26"/>
                    <a:pt x="287" y="26"/>
                  </a:cubicBezTo>
                  <a:cubicBezTo>
                    <a:pt x="287" y="28"/>
                    <a:pt x="287" y="126"/>
                    <a:pt x="287" y="126"/>
                  </a:cubicBezTo>
                  <a:cubicBezTo>
                    <a:pt x="309" y="126"/>
                    <a:pt x="309" y="126"/>
                    <a:pt x="309" y="126"/>
                  </a:cubicBezTo>
                  <a:cubicBezTo>
                    <a:pt x="309" y="126"/>
                    <a:pt x="309" y="28"/>
                    <a:pt x="309" y="26"/>
                  </a:cubicBezTo>
                  <a:cubicBezTo>
                    <a:pt x="311" y="26"/>
                    <a:pt x="328" y="26"/>
                    <a:pt x="328" y="26"/>
                  </a:cubicBezTo>
                  <a:cubicBezTo>
                    <a:pt x="328" y="6"/>
                    <a:pt x="328" y="6"/>
                    <a:pt x="328" y="6"/>
                  </a:cubicBezTo>
                  <a:cubicBezTo>
                    <a:pt x="269" y="6"/>
                    <a:pt x="269" y="6"/>
                    <a:pt x="269" y="6"/>
                  </a:cubicBezTo>
                  <a:lnTo>
                    <a:pt x="269" y="26"/>
                  </a:lnTo>
                  <a:close/>
                  <a:moveTo>
                    <a:pt x="231" y="48"/>
                  </a:moveTo>
                  <a:cubicBezTo>
                    <a:pt x="229" y="48"/>
                    <a:pt x="219" y="48"/>
                    <a:pt x="219" y="48"/>
                  </a:cubicBezTo>
                  <a:cubicBezTo>
                    <a:pt x="214" y="48"/>
                    <a:pt x="210" y="47"/>
                    <a:pt x="208" y="45"/>
                  </a:cubicBezTo>
                  <a:cubicBezTo>
                    <a:pt x="206" y="43"/>
                    <a:pt x="205" y="41"/>
                    <a:pt x="205" y="38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183" y="6"/>
                    <a:pt x="183" y="6"/>
                    <a:pt x="183" y="6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3" y="48"/>
                    <a:pt x="186" y="55"/>
                    <a:pt x="192" y="60"/>
                  </a:cubicBezTo>
                  <a:cubicBezTo>
                    <a:pt x="198" y="65"/>
                    <a:pt x="206" y="68"/>
                    <a:pt x="214" y="68"/>
                  </a:cubicBezTo>
                  <a:cubicBezTo>
                    <a:pt x="214" y="68"/>
                    <a:pt x="229" y="68"/>
                    <a:pt x="231" y="68"/>
                  </a:cubicBezTo>
                  <a:cubicBezTo>
                    <a:pt x="231" y="70"/>
                    <a:pt x="231" y="126"/>
                    <a:pt x="231" y="126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3" y="6"/>
                    <a:pt x="253" y="6"/>
                    <a:pt x="253" y="6"/>
                  </a:cubicBezTo>
                  <a:cubicBezTo>
                    <a:pt x="231" y="6"/>
                    <a:pt x="231" y="6"/>
                    <a:pt x="231" y="6"/>
                  </a:cubicBezTo>
                  <a:cubicBezTo>
                    <a:pt x="231" y="6"/>
                    <a:pt x="231" y="46"/>
                    <a:pt x="231" y="48"/>
                  </a:cubicBezTo>
                  <a:close/>
                  <a:moveTo>
                    <a:pt x="601" y="3"/>
                  </a:moveTo>
                  <a:cubicBezTo>
                    <a:pt x="590" y="3"/>
                    <a:pt x="580" y="9"/>
                    <a:pt x="574" y="21"/>
                  </a:cubicBezTo>
                  <a:cubicBezTo>
                    <a:pt x="567" y="32"/>
                    <a:pt x="564" y="47"/>
                    <a:pt x="564" y="65"/>
                  </a:cubicBezTo>
                  <a:cubicBezTo>
                    <a:pt x="564" y="84"/>
                    <a:pt x="567" y="100"/>
                    <a:pt x="573" y="111"/>
                  </a:cubicBezTo>
                  <a:cubicBezTo>
                    <a:pt x="580" y="122"/>
                    <a:pt x="589" y="128"/>
                    <a:pt x="601" y="128"/>
                  </a:cubicBezTo>
                  <a:cubicBezTo>
                    <a:pt x="614" y="128"/>
                    <a:pt x="624" y="122"/>
                    <a:pt x="631" y="110"/>
                  </a:cubicBezTo>
                  <a:cubicBezTo>
                    <a:pt x="637" y="99"/>
                    <a:pt x="640" y="84"/>
                    <a:pt x="640" y="65"/>
                  </a:cubicBezTo>
                  <a:cubicBezTo>
                    <a:pt x="640" y="47"/>
                    <a:pt x="637" y="32"/>
                    <a:pt x="630" y="21"/>
                  </a:cubicBezTo>
                  <a:cubicBezTo>
                    <a:pt x="623" y="9"/>
                    <a:pt x="614" y="3"/>
                    <a:pt x="601" y="3"/>
                  </a:cubicBezTo>
                  <a:close/>
                  <a:moveTo>
                    <a:pt x="614" y="97"/>
                  </a:moveTo>
                  <a:cubicBezTo>
                    <a:pt x="611" y="104"/>
                    <a:pt x="607" y="108"/>
                    <a:pt x="601" y="108"/>
                  </a:cubicBezTo>
                  <a:cubicBezTo>
                    <a:pt x="596" y="108"/>
                    <a:pt x="592" y="104"/>
                    <a:pt x="589" y="96"/>
                  </a:cubicBezTo>
                  <a:cubicBezTo>
                    <a:pt x="589" y="96"/>
                    <a:pt x="589" y="96"/>
                    <a:pt x="589" y="96"/>
                  </a:cubicBezTo>
                  <a:cubicBezTo>
                    <a:pt x="586" y="88"/>
                    <a:pt x="585" y="78"/>
                    <a:pt x="585" y="66"/>
                  </a:cubicBezTo>
                  <a:cubicBezTo>
                    <a:pt x="585" y="53"/>
                    <a:pt x="586" y="42"/>
                    <a:pt x="589" y="35"/>
                  </a:cubicBezTo>
                  <a:cubicBezTo>
                    <a:pt x="592" y="27"/>
                    <a:pt x="596" y="23"/>
                    <a:pt x="601" y="23"/>
                  </a:cubicBezTo>
                  <a:cubicBezTo>
                    <a:pt x="607" y="23"/>
                    <a:pt x="611" y="27"/>
                    <a:pt x="614" y="35"/>
                  </a:cubicBezTo>
                  <a:cubicBezTo>
                    <a:pt x="617" y="42"/>
                    <a:pt x="618" y="52"/>
                    <a:pt x="618" y="65"/>
                  </a:cubicBezTo>
                  <a:cubicBezTo>
                    <a:pt x="618" y="78"/>
                    <a:pt x="617" y="89"/>
                    <a:pt x="614" y="97"/>
                  </a:cubicBezTo>
                  <a:close/>
                  <a:moveTo>
                    <a:pt x="129" y="3"/>
                  </a:moveTo>
                  <a:cubicBezTo>
                    <a:pt x="117" y="3"/>
                    <a:pt x="108" y="9"/>
                    <a:pt x="101" y="21"/>
                  </a:cubicBezTo>
                  <a:cubicBezTo>
                    <a:pt x="95" y="32"/>
                    <a:pt x="92" y="47"/>
                    <a:pt x="92" y="65"/>
                  </a:cubicBezTo>
                  <a:cubicBezTo>
                    <a:pt x="92" y="84"/>
                    <a:pt x="95" y="100"/>
                    <a:pt x="101" y="111"/>
                  </a:cubicBezTo>
                  <a:cubicBezTo>
                    <a:pt x="107" y="122"/>
                    <a:pt x="117" y="128"/>
                    <a:pt x="129" y="128"/>
                  </a:cubicBezTo>
                  <a:cubicBezTo>
                    <a:pt x="141" y="128"/>
                    <a:pt x="151" y="122"/>
                    <a:pt x="158" y="110"/>
                  </a:cubicBezTo>
                  <a:cubicBezTo>
                    <a:pt x="165" y="99"/>
                    <a:pt x="168" y="84"/>
                    <a:pt x="168" y="65"/>
                  </a:cubicBezTo>
                  <a:cubicBezTo>
                    <a:pt x="168" y="47"/>
                    <a:pt x="165" y="32"/>
                    <a:pt x="158" y="21"/>
                  </a:cubicBezTo>
                  <a:cubicBezTo>
                    <a:pt x="151" y="9"/>
                    <a:pt x="141" y="3"/>
                    <a:pt x="129" y="3"/>
                  </a:cubicBezTo>
                  <a:close/>
                  <a:moveTo>
                    <a:pt x="141" y="97"/>
                  </a:moveTo>
                  <a:cubicBezTo>
                    <a:pt x="138" y="104"/>
                    <a:pt x="134" y="108"/>
                    <a:pt x="129" y="108"/>
                  </a:cubicBezTo>
                  <a:cubicBezTo>
                    <a:pt x="124" y="108"/>
                    <a:pt x="120" y="104"/>
                    <a:pt x="117" y="96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88"/>
                    <a:pt x="112" y="78"/>
                    <a:pt x="112" y="66"/>
                  </a:cubicBezTo>
                  <a:cubicBezTo>
                    <a:pt x="112" y="53"/>
                    <a:pt x="114" y="42"/>
                    <a:pt x="117" y="35"/>
                  </a:cubicBezTo>
                  <a:cubicBezTo>
                    <a:pt x="120" y="27"/>
                    <a:pt x="124" y="23"/>
                    <a:pt x="129" y="23"/>
                  </a:cubicBezTo>
                  <a:cubicBezTo>
                    <a:pt x="135" y="23"/>
                    <a:pt x="139" y="27"/>
                    <a:pt x="142" y="35"/>
                  </a:cubicBezTo>
                  <a:cubicBezTo>
                    <a:pt x="145" y="42"/>
                    <a:pt x="146" y="52"/>
                    <a:pt x="146" y="65"/>
                  </a:cubicBezTo>
                  <a:cubicBezTo>
                    <a:pt x="146" y="78"/>
                    <a:pt x="144" y="89"/>
                    <a:pt x="141" y="97"/>
                  </a:cubicBezTo>
                  <a:close/>
                  <a:moveTo>
                    <a:pt x="510" y="6"/>
                  </a:moveTo>
                  <a:cubicBezTo>
                    <a:pt x="487" y="6"/>
                    <a:pt x="487" y="6"/>
                    <a:pt x="487" y="6"/>
                  </a:cubicBezTo>
                  <a:cubicBezTo>
                    <a:pt x="487" y="126"/>
                    <a:pt x="487" y="126"/>
                    <a:pt x="487" y="126"/>
                  </a:cubicBezTo>
                  <a:cubicBezTo>
                    <a:pt x="510" y="126"/>
                    <a:pt x="510" y="126"/>
                    <a:pt x="510" y="126"/>
                  </a:cubicBezTo>
                  <a:cubicBezTo>
                    <a:pt x="510" y="126"/>
                    <a:pt x="510" y="95"/>
                    <a:pt x="510" y="91"/>
                  </a:cubicBezTo>
                  <a:cubicBezTo>
                    <a:pt x="514" y="95"/>
                    <a:pt x="518" y="97"/>
                    <a:pt x="523" y="97"/>
                  </a:cubicBezTo>
                  <a:cubicBezTo>
                    <a:pt x="531" y="97"/>
                    <a:pt x="537" y="93"/>
                    <a:pt x="541" y="86"/>
                  </a:cubicBezTo>
                  <a:cubicBezTo>
                    <a:pt x="547" y="78"/>
                    <a:pt x="549" y="67"/>
                    <a:pt x="549" y="52"/>
                  </a:cubicBezTo>
                  <a:cubicBezTo>
                    <a:pt x="549" y="42"/>
                    <a:pt x="547" y="33"/>
                    <a:pt x="543" y="25"/>
                  </a:cubicBezTo>
                  <a:cubicBezTo>
                    <a:pt x="536" y="12"/>
                    <a:pt x="525" y="6"/>
                    <a:pt x="510" y="6"/>
                  </a:cubicBezTo>
                  <a:close/>
                  <a:moveTo>
                    <a:pt x="523" y="71"/>
                  </a:moveTo>
                  <a:cubicBezTo>
                    <a:pt x="522" y="74"/>
                    <a:pt x="520" y="76"/>
                    <a:pt x="518" y="76"/>
                  </a:cubicBezTo>
                  <a:cubicBezTo>
                    <a:pt x="515" y="76"/>
                    <a:pt x="514" y="74"/>
                    <a:pt x="512" y="72"/>
                  </a:cubicBezTo>
                  <a:cubicBezTo>
                    <a:pt x="510" y="69"/>
                    <a:pt x="510" y="65"/>
                    <a:pt x="510" y="59"/>
                  </a:cubicBezTo>
                  <a:cubicBezTo>
                    <a:pt x="510" y="59"/>
                    <a:pt x="510" y="27"/>
                    <a:pt x="510" y="24"/>
                  </a:cubicBezTo>
                  <a:cubicBezTo>
                    <a:pt x="510" y="24"/>
                    <a:pt x="510" y="24"/>
                    <a:pt x="510" y="24"/>
                  </a:cubicBezTo>
                  <a:cubicBezTo>
                    <a:pt x="515" y="24"/>
                    <a:pt x="519" y="27"/>
                    <a:pt x="522" y="32"/>
                  </a:cubicBezTo>
                  <a:cubicBezTo>
                    <a:pt x="525" y="37"/>
                    <a:pt x="526" y="46"/>
                    <a:pt x="526" y="57"/>
                  </a:cubicBezTo>
                  <a:cubicBezTo>
                    <a:pt x="526" y="63"/>
                    <a:pt x="525" y="68"/>
                    <a:pt x="523" y="71"/>
                  </a:cubicBezTo>
                  <a:close/>
                  <a:moveTo>
                    <a:pt x="0" y="126"/>
                  </a:moveTo>
                  <a:cubicBezTo>
                    <a:pt x="22" y="126"/>
                    <a:pt x="22" y="126"/>
                    <a:pt x="22" y="126"/>
                  </a:cubicBezTo>
                  <a:cubicBezTo>
                    <a:pt x="22" y="126"/>
                    <a:pt x="22" y="28"/>
                    <a:pt x="22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8"/>
                    <a:pt x="49" y="126"/>
                    <a:pt x="49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0" y="126"/>
                  </a:lnTo>
                  <a:close/>
                  <a:moveTo>
                    <a:pt x="691" y="96"/>
                  </a:moveTo>
                  <a:cubicBezTo>
                    <a:pt x="684" y="88"/>
                    <a:pt x="680" y="78"/>
                    <a:pt x="680" y="66"/>
                  </a:cubicBezTo>
                  <a:cubicBezTo>
                    <a:pt x="680" y="54"/>
                    <a:pt x="684" y="44"/>
                    <a:pt x="690" y="37"/>
                  </a:cubicBezTo>
                  <a:cubicBezTo>
                    <a:pt x="697" y="29"/>
                    <a:pt x="708" y="25"/>
                    <a:pt x="722" y="25"/>
                  </a:cubicBezTo>
                  <a:cubicBezTo>
                    <a:pt x="723" y="25"/>
                    <a:pt x="723" y="25"/>
                    <a:pt x="723" y="25"/>
                  </a:cubicBezTo>
                  <a:cubicBezTo>
                    <a:pt x="723" y="3"/>
                    <a:pt x="723" y="3"/>
                    <a:pt x="723" y="3"/>
                  </a:cubicBezTo>
                  <a:cubicBezTo>
                    <a:pt x="722" y="3"/>
                    <a:pt x="722" y="3"/>
                    <a:pt x="722" y="3"/>
                  </a:cubicBezTo>
                  <a:cubicBezTo>
                    <a:pt x="700" y="3"/>
                    <a:pt x="684" y="9"/>
                    <a:pt x="672" y="21"/>
                  </a:cubicBezTo>
                  <a:cubicBezTo>
                    <a:pt x="662" y="32"/>
                    <a:pt x="657" y="47"/>
                    <a:pt x="657" y="66"/>
                  </a:cubicBezTo>
                  <a:cubicBezTo>
                    <a:pt x="657" y="85"/>
                    <a:pt x="662" y="100"/>
                    <a:pt x="674" y="111"/>
                  </a:cubicBezTo>
                  <a:cubicBezTo>
                    <a:pt x="685" y="123"/>
                    <a:pt x="702" y="129"/>
                    <a:pt x="722" y="129"/>
                  </a:cubicBezTo>
                  <a:cubicBezTo>
                    <a:pt x="724" y="129"/>
                    <a:pt x="724" y="129"/>
                    <a:pt x="724" y="129"/>
                  </a:cubicBezTo>
                  <a:cubicBezTo>
                    <a:pt x="724" y="108"/>
                    <a:pt x="724" y="108"/>
                    <a:pt x="724" y="108"/>
                  </a:cubicBezTo>
                  <a:cubicBezTo>
                    <a:pt x="722" y="108"/>
                    <a:pt x="722" y="108"/>
                    <a:pt x="722" y="108"/>
                  </a:cubicBezTo>
                  <a:cubicBezTo>
                    <a:pt x="709" y="108"/>
                    <a:pt x="698" y="104"/>
                    <a:pt x="691" y="96"/>
                  </a:cubicBezTo>
                  <a:close/>
                  <a:moveTo>
                    <a:pt x="402" y="13"/>
                  </a:moveTo>
                  <a:cubicBezTo>
                    <a:pt x="397" y="8"/>
                    <a:pt x="389" y="6"/>
                    <a:pt x="380" y="6"/>
                  </a:cubicBezTo>
                  <a:cubicBezTo>
                    <a:pt x="347" y="6"/>
                    <a:pt x="347" y="6"/>
                    <a:pt x="347" y="6"/>
                  </a:cubicBezTo>
                  <a:cubicBezTo>
                    <a:pt x="343" y="126"/>
                    <a:pt x="343" y="126"/>
                    <a:pt x="343" y="126"/>
                  </a:cubicBezTo>
                  <a:cubicBezTo>
                    <a:pt x="365" y="126"/>
                    <a:pt x="365" y="126"/>
                    <a:pt x="365" y="126"/>
                  </a:cubicBezTo>
                  <a:cubicBezTo>
                    <a:pt x="365" y="126"/>
                    <a:pt x="367" y="70"/>
                    <a:pt x="367" y="68"/>
                  </a:cubicBezTo>
                  <a:cubicBezTo>
                    <a:pt x="369" y="68"/>
                    <a:pt x="393" y="68"/>
                    <a:pt x="395" y="68"/>
                  </a:cubicBezTo>
                  <a:cubicBezTo>
                    <a:pt x="395" y="70"/>
                    <a:pt x="401" y="126"/>
                    <a:pt x="401" y="126"/>
                  </a:cubicBezTo>
                  <a:cubicBezTo>
                    <a:pt x="423" y="126"/>
                    <a:pt x="423" y="126"/>
                    <a:pt x="423" y="126"/>
                  </a:cubicBezTo>
                  <a:cubicBezTo>
                    <a:pt x="413" y="38"/>
                    <a:pt x="413" y="38"/>
                    <a:pt x="413" y="38"/>
                  </a:cubicBezTo>
                  <a:cubicBezTo>
                    <a:pt x="413" y="27"/>
                    <a:pt x="409" y="18"/>
                    <a:pt x="402" y="13"/>
                  </a:cubicBezTo>
                  <a:close/>
                  <a:moveTo>
                    <a:pt x="368" y="48"/>
                  </a:moveTo>
                  <a:cubicBezTo>
                    <a:pt x="368" y="46"/>
                    <a:pt x="368" y="28"/>
                    <a:pt x="368" y="26"/>
                  </a:cubicBezTo>
                  <a:cubicBezTo>
                    <a:pt x="370" y="26"/>
                    <a:pt x="376" y="26"/>
                    <a:pt x="376" y="26"/>
                  </a:cubicBezTo>
                  <a:cubicBezTo>
                    <a:pt x="382" y="26"/>
                    <a:pt x="386" y="28"/>
                    <a:pt x="388" y="31"/>
                  </a:cubicBezTo>
                  <a:cubicBezTo>
                    <a:pt x="390" y="34"/>
                    <a:pt x="392" y="40"/>
                    <a:pt x="392" y="48"/>
                  </a:cubicBezTo>
                  <a:lnTo>
                    <a:pt x="368" y="48"/>
                  </a:lnTo>
                  <a:close/>
                  <a:moveTo>
                    <a:pt x="773" y="96"/>
                  </a:moveTo>
                  <a:cubicBezTo>
                    <a:pt x="766" y="88"/>
                    <a:pt x="763" y="78"/>
                    <a:pt x="763" y="66"/>
                  </a:cubicBezTo>
                  <a:cubicBezTo>
                    <a:pt x="763" y="54"/>
                    <a:pt x="766" y="44"/>
                    <a:pt x="773" y="37"/>
                  </a:cubicBezTo>
                  <a:cubicBezTo>
                    <a:pt x="780" y="29"/>
                    <a:pt x="790" y="25"/>
                    <a:pt x="804" y="25"/>
                  </a:cubicBezTo>
                  <a:cubicBezTo>
                    <a:pt x="806" y="25"/>
                    <a:pt x="806" y="25"/>
                    <a:pt x="806" y="25"/>
                  </a:cubicBezTo>
                  <a:cubicBezTo>
                    <a:pt x="806" y="3"/>
                    <a:pt x="806" y="3"/>
                    <a:pt x="806" y="3"/>
                  </a:cubicBezTo>
                  <a:cubicBezTo>
                    <a:pt x="804" y="3"/>
                    <a:pt x="804" y="3"/>
                    <a:pt x="804" y="3"/>
                  </a:cubicBezTo>
                  <a:cubicBezTo>
                    <a:pt x="783" y="3"/>
                    <a:pt x="766" y="9"/>
                    <a:pt x="755" y="21"/>
                  </a:cubicBezTo>
                  <a:cubicBezTo>
                    <a:pt x="744" y="32"/>
                    <a:pt x="739" y="47"/>
                    <a:pt x="739" y="66"/>
                  </a:cubicBezTo>
                  <a:cubicBezTo>
                    <a:pt x="739" y="85"/>
                    <a:pt x="745" y="100"/>
                    <a:pt x="756" y="111"/>
                  </a:cubicBezTo>
                  <a:cubicBezTo>
                    <a:pt x="768" y="123"/>
                    <a:pt x="784" y="129"/>
                    <a:pt x="805" y="129"/>
                  </a:cubicBezTo>
                  <a:cubicBezTo>
                    <a:pt x="806" y="129"/>
                    <a:pt x="806" y="129"/>
                    <a:pt x="806" y="129"/>
                  </a:cubicBezTo>
                  <a:cubicBezTo>
                    <a:pt x="806" y="108"/>
                    <a:pt x="806" y="108"/>
                    <a:pt x="806" y="108"/>
                  </a:cubicBezTo>
                  <a:cubicBezTo>
                    <a:pt x="805" y="108"/>
                    <a:pt x="805" y="108"/>
                    <a:pt x="805" y="108"/>
                  </a:cubicBezTo>
                  <a:cubicBezTo>
                    <a:pt x="791" y="108"/>
                    <a:pt x="780" y="104"/>
                    <a:pt x="773" y="96"/>
                  </a:cubicBezTo>
                  <a:close/>
                  <a:moveTo>
                    <a:pt x="1001" y="0"/>
                  </a:moveTo>
                  <a:cubicBezTo>
                    <a:pt x="999" y="2"/>
                    <a:pt x="999" y="2"/>
                    <a:pt x="999" y="2"/>
                  </a:cubicBezTo>
                  <a:cubicBezTo>
                    <a:pt x="999" y="2"/>
                    <a:pt x="955" y="44"/>
                    <a:pt x="951" y="48"/>
                  </a:cubicBezTo>
                  <a:cubicBezTo>
                    <a:pt x="951" y="43"/>
                    <a:pt x="951" y="6"/>
                    <a:pt x="951" y="6"/>
                  </a:cubicBezTo>
                  <a:cubicBezTo>
                    <a:pt x="929" y="6"/>
                    <a:pt x="929" y="6"/>
                    <a:pt x="929" y="6"/>
                  </a:cubicBezTo>
                  <a:cubicBezTo>
                    <a:pt x="929" y="126"/>
                    <a:pt x="929" y="126"/>
                    <a:pt x="929" y="126"/>
                  </a:cubicBezTo>
                  <a:cubicBezTo>
                    <a:pt x="951" y="126"/>
                    <a:pt x="951" y="126"/>
                    <a:pt x="951" y="126"/>
                  </a:cubicBezTo>
                  <a:cubicBezTo>
                    <a:pt x="951" y="126"/>
                    <a:pt x="951" y="78"/>
                    <a:pt x="951" y="76"/>
                  </a:cubicBezTo>
                  <a:cubicBezTo>
                    <a:pt x="951" y="76"/>
                    <a:pt x="978" y="51"/>
                    <a:pt x="981" y="47"/>
                  </a:cubicBezTo>
                  <a:cubicBezTo>
                    <a:pt x="982" y="53"/>
                    <a:pt x="985" y="126"/>
                    <a:pt x="985" y="126"/>
                  </a:cubicBezTo>
                  <a:cubicBezTo>
                    <a:pt x="1007" y="126"/>
                    <a:pt x="1007" y="126"/>
                    <a:pt x="1007" y="126"/>
                  </a:cubicBezTo>
                  <a:lnTo>
                    <a:pt x="1001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54560" tIns="27280" rIns="54560" bIns="27280" numCol="1" anchor="t" anchorCtr="0" compatLnSpc="1">
              <a:prstTxWarp prst="textNoShape">
                <a:avLst/>
              </a:prstTxWarp>
            </a:bodyPr>
            <a:lstStyle/>
            <a:p>
              <a:endParaRPr lang="ru-RU" sz="1225"/>
            </a:p>
          </p:txBody>
        </p:sp>
      </p:grpSp>
    </p:spTree>
    <p:extLst>
      <p:ext uri="{BB962C8B-B14F-4D97-AF65-F5344CB8AC3E}">
        <p14:creationId xmlns:p14="http://schemas.microsoft.com/office/powerpoint/2010/main" val="2324301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886200"/>
            <a:ext cx="9144000" cy="1262063"/>
          </a:xfrm>
          <a:prstGeom prst="rect">
            <a:avLst/>
          </a:prstGeom>
          <a:solidFill>
            <a:srgbClr val="405468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71840" y="220285"/>
            <a:ext cx="3231648" cy="486768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sz="2800" b="1" dirty="0">
                <a:latin typeface="Calibri Light" panose="020F0302020204030204" pitchFamily="34" charset="0"/>
              </a:rPr>
              <a:t>Подписка в России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402" y="4208858"/>
            <a:ext cx="720000" cy="72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5208" y="4175788"/>
            <a:ext cx="141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779B5"/>
                </a:solidFill>
              </a:rPr>
              <a:t>~</a:t>
            </a:r>
            <a:r>
              <a:rPr lang="ru-RU" sz="2400" b="1" dirty="0" smtClean="0">
                <a:solidFill>
                  <a:srgbClr val="2779B5"/>
                </a:solidFill>
              </a:rPr>
              <a:t>1 млрд</a:t>
            </a:r>
            <a:endParaRPr lang="ru-RU" sz="2400" b="1" dirty="0">
              <a:solidFill>
                <a:srgbClr val="2779B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5047" y="4508643"/>
            <a:ext cx="1442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2779B5"/>
                </a:solidFill>
              </a:rPr>
              <a:t>подписных </a:t>
            </a:r>
            <a:r>
              <a:rPr lang="ru-RU" sz="1400" dirty="0" smtClean="0">
                <a:solidFill>
                  <a:srgbClr val="2779B5"/>
                </a:solidFill>
              </a:rPr>
              <a:t>экз.</a:t>
            </a:r>
            <a:endParaRPr lang="ru-RU" sz="1400" dirty="0">
              <a:solidFill>
                <a:srgbClr val="2779B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96938" y="4175788"/>
            <a:ext cx="1126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2779B5"/>
                </a:solidFill>
              </a:rPr>
              <a:t>42 000</a:t>
            </a:r>
            <a:endParaRPr lang="ru-RU" sz="2400" b="1" dirty="0">
              <a:solidFill>
                <a:srgbClr val="2779B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96938" y="4521872"/>
            <a:ext cx="1572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>
                <a:solidFill>
                  <a:srgbClr val="2779B5"/>
                </a:solidFill>
              </a:rPr>
              <a:t>отделений связи</a:t>
            </a:r>
          </a:p>
        </p:txBody>
      </p:sp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91293" y="4172818"/>
            <a:ext cx="720000" cy="720000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562596" y="4172818"/>
            <a:ext cx="1304623" cy="653861"/>
            <a:chOff x="1104648" y="2073321"/>
            <a:chExt cx="1304623" cy="653861"/>
          </a:xfrm>
        </p:grpSpPr>
        <p:sp>
          <p:nvSpPr>
            <p:cNvPr id="21" name="TextBox 20"/>
            <p:cNvSpPr txBox="1"/>
            <p:nvPr/>
          </p:nvSpPr>
          <p:spPr>
            <a:xfrm>
              <a:off x="1112071" y="2073321"/>
              <a:ext cx="12972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2779B5"/>
                  </a:solidFill>
                </a:rPr>
                <a:t>125 000</a:t>
              </a:r>
              <a:endParaRPr lang="ru-RU" sz="2400" b="1" dirty="0">
                <a:solidFill>
                  <a:srgbClr val="2779B5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04648" y="2419405"/>
              <a:ext cx="12439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400" dirty="0" smtClean="0">
                  <a:solidFill>
                    <a:srgbClr val="2779B5"/>
                  </a:solidFill>
                </a:rPr>
                <a:t>почтальонов</a:t>
              </a:r>
              <a:endParaRPr lang="ru-RU" sz="1400" dirty="0">
                <a:solidFill>
                  <a:srgbClr val="2779B5"/>
                </a:solidFill>
              </a:endParaRPr>
            </a:p>
          </p:txBody>
        </p:sp>
      </p:grpSp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50336" y="4168517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142057" y="1424093"/>
            <a:ext cx="7176965" cy="15696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2779B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ru-RU" sz="9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2779B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2779B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000 000</a:t>
            </a:r>
            <a:endParaRPr lang="ru-RU" sz="96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2779B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30997" y="2847507"/>
            <a:ext cx="3096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779B5"/>
                </a:solidFill>
              </a:rPr>
              <a:t>Подписчиков</a:t>
            </a:r>
            <a:r>
              <a:rPr lang="en-US" sz="2000" b="1" dirty="0" smtClean="0">
                <a:solidFill>
                  <a:srgbClr val="2779B5"/>
                </a:solidFill>
              </a:rPr>
              <a:t> </a:t>
            </a:r>
            <a:r>
              <a:rPr lang="ru-RU" sz="2000" b="1" dirty="0" smtClean="0">
                <a:solidFill>
                  <a:srgbClr val="2779B5"/>
                </a:solidFill>
              </a:rPr>
              <a:t>в России</a:t>
            </a:r>
            <a:endParaRPr lang="ru-RU" sz="2000" b="1" dirty="0">
              <a:solidFill>
                <a:srgbClr val="2779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78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251990"/>
            <a:ext cx="9144000" cy="896273"/>
          </a:xfrm>
          <a:prstGeom prst="rect">
            <a:avLst/>
          </a:prstGeom>
          <a:solidFill>
            <a:srgbClr val="40546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68199" y="214323"/>
            <a:ext cx="7075474" cy="538854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sz="2800" b="1" dirty="0" smtClean="0">
                <a:latin typeface="Calibri Light" panose="020F0302020204030204" pitchFamily="34" charset="0"/>
              </a:rPr>
              <a:t>Динамика и переломный </a:t>
            </a:r>
            <a:r>
              <a:rPr lang="ru-RU" sz="2800" b="1" dirty="0">
                <a:latin typeface="Calibri Light" panose="020F0302020204030204" pitchFamily="34" charset="0"/>
              </a:rPr>
              <a:t>момент</a:t>
            </a:r>
          </a:p>
        </p:txBody>
      </p:sp>
      <p:sp>
        <p:nvSpPr>
          <p:cNvPr id="4" name="Текст 1"/>
          <p:cNvSpPr txBox="1">
            <a:spLocks/>
          </p:cNvSpPr>
          <p:nvPr/>
        </p:nvSpPr>
        <p:spPr>
          <a:xfrm>
            <a:off x="247651" y="4479444"/>
            <a:ext cx="8743950" cy="58571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bg1"/>
                </a:solidFill>
              </a:rPr>
              <a:t>Ежегодное падение подписки в странах Запада составляет порядка 10% при государственном субсидировании </a:t>
            </a:r>
            <a:r>
              <a:rPr lang="ru-RU" sz="1600" dirty="0">
                <a:solidFill>
                  <a:schemeClr val="bg1"/>
                </a:solidFill>
              </a:rPr>
              <a:t>(по данным АРПП)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421"/>
            <a:ext cx="9144000" cy="3406872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71525" y="4143377"/>
            <a:ext cx="8051006" cy="0"/>
          </a:xfrm>
          <a:prstGeom prst="line">
            <a:avLst/>
          </a:prstGeom>
          <a:ln w="15875">
            <a:solidFill>
              <a:srgbClr val="405468">
                <a:alpha val="6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219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191678" y="1681361"/>
            <a:ext cx="4781757" cy="1477328"/>
          </a:xfrm>
        </p:spPr>
        <p:txBody>
          <a:bodyPr wrap="none"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2779B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ru-RU" sz="9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2779B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лет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0826" y="220397"/>
            <a:ext cx="7075474" cy="52078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alibri Light" panose="020F0302020204030204" pitchFamily="34" charset="0"/>
              </a:rPr>
              <a:t>Подписное агентство Почты России</a:t>
            </a:r>
            <a:endParaRPr lang="ru-RU" sz="2800" b="1" dirty="0">
              <a:latin typeface="Calibri Light" panose="020F0302020204030204" pitchFamily="34" charset="0"/>
            </a:endParaRPr>
          </a:p>
        </p:txBody>
      </p:sp>
      <p:sp>
        <p:nvSpPr>
          <p:cNvPr id="4" name="Текст 1"/>
          <p:cNvSpPr txBox="1">
            <a:spLocks/>
          </p:cNvSpPr>
          <p:nvPr/>
        </p:nvSpPr>
        <p:spPr>
          <a:xfrm>
            <a:off x="2058175" y="3800869"/>
            <a:ext cx="5048765" cy="85806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2779B5"/>
                </a:solidFill>
              </a:rPr>
              <a:t>Существует ПА ПР на рынке подписки</a:t>
            </a:r>
          </a:p>
        </p:txBody>
      </p:sp>
    </p:spTree>
    <p:extLst>
      <p:ext uri="{BB962C8B-B14F-4D97-AF65-F5344CB8AC3E}">
        <p14:creationId xmlns:p14="http://schemas.microsoft.com/office/powerpoint/2010/main" val="2820715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982312" y="956026"/>
            <a:ext cx="3161688" cy="4192238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026"/>
            <a:ext cx="6093619" cy="4192238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5783994" y="1004814"/>
            <a:ext cx="3011103" cy="472846"/>
          </a:xfrm>
        </p:spPr>
        <p:txBody>
          <a:bodyPr/>
          <a:lstStyle/>
          <a:p>
            <a:r>
              <a:rPr lang="ru-RU" sz="1600" dirty="0" smtClean="0">
                <a:solidFill>
                  <a:srgbClr val="405468"/>
                </a:solidFill>
                <a:latin typeface="Arial Black" panose="020B0A04020102020204" pitchFamily="34" charset="0"/>
              </a:rPr>
              <a:t>Динамика включения изданий</a:t>
            </a:r>
            <a:endParaRPr lang="ru-RU" sz="1600" dirty="0">
              <a:solidFill>
                <a:srgbClr val="405468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2692" y="227414"/>
            <a:ext cx="7075474" cy="5659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Calibri Light" panose="020F0302020204030204" pitchFamily="34" charset="0"/>
              </a:rPr>
              <a:t>Развитие подписного агентства Почты России</a:t>
            </a:r>
            <a:endParaRPr lang="ru-RU" sz="2800" b="1" dirty="0">
              <a:latin typeface="Calibri Light" panose="020F0302020204030204" pitchFamily="34" charset="0"/>
            </a:endParaRPr>
          </a:p>
        </p:txBody>
      </p:sp>
      <p:sp>
        <p:nvSpPr>
          <p:cNvPr id="24" name="Текст 1"/>
          <p:cNvSpPr txBox="1">
            <a:spLocks/>
          </p:cNvSpPr>
          <p:nvPr/>
        </p:nvSpPr>
        <p:spPr>
          <a:xfrm>
            <a:off x="5808305" y="3232799"/>
            <a:ext cx="3293423" cy="47284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rgbClr val="2779B5"/>
                </a:solidFill>
                <a:latin typeface="Arial Black" panose="020B0A04020102020204" pitchFamily="34" charset="0"/>
              </a:rPr>
              <a:t>Динамика включения издателей</a:t>
            </a:r>
            <a:endParaRPr lang="ru-RU" sz="1600" dirty="0">
              <a:solidFill>
                <a:srgbClr val="2779B5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876372" y="2315393"/>
            <a:ext cx="720000" cy="255327"/>
          </a:xfrm>
          <a:prstGeom prst="rect">
            <a:avLst/>
          </a:prstGeom>
          <a:solidFill>
            <a:srgbClr val="40546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B7ADA4"/>
              </a:solidFill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6661311" y="2048626"/>
            <a:ext cx="720000" cy="533535"/>
          </a:xfrm>
          <a:prstGeom prst="rect">
            <a:avLst/>
          </a:prstGeom>
          <a:solidFill>
            <a:srgbClr val="40546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B7ADA4"/>
              </a:solidFill>
            </a:endParaRP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7455017" y="1705726"/>
            <a:ext cx="720000" cy="876435"/>
          </a:xfrm>
          <a:prstGeom prst="rect">
            <a:avLst/>
          </a:prstGeom>
          <a:solidFill>
            <a:srgbClr val="40546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B7ADA4"/>
              </a:solidFill>
            </a:endParaRP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8248723" y="1377114"/>
            <a:ext cx="720000" cy="1201779"/>
          </a:xfrm>
          <a:prstGeom prst="rect">
            <a:avLst/>
          </a:prstGeom>
          <a:solidFill>
            <a:srgbClr val="40546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B7ADA4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93046" y="2648488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100"/>
            </a:lvl1pPr>
          </a:lstStyle>
          <a:p>
            <a:r>
              <a:rPr lang="ru-RU" sz="1050" b="1" dirty="0" smtClean="0">
                <a:solidFill>
                  <a:srgbClr val="405468"/>
                </a:solidFill>
              </a:rPr>
              <a:t>2015</a:t>
            </a:r>
            <a:endParaRPr lang="ru-RU" sz="1050" b="1" dirty="0">
              <a:solidFill>
                <a:srgbClr val="405468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58514" y="2647333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100"/>
            </a:lvl1pPr>
          </a:lstStyle>
          <a:p>
            <a:r>
              <a:rPr lang="ru-RU" sz="1050" b="1" dirty="0" smtClean="0">
                <a:solidFill>
                  <a:srgbClr val="405468"/>
                </a:solidFill>
              </a:rPr>
              <a:t>2016</a:t>
            </a:r>
            <a:endParaRPr lang="ru-RU" sz="1050" b="1" dirty="0">
              <a:solidFill>
                <a:srgbClr val="405468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05017" y="2648488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100"/>
            </a:lvl1pPr>
          </a:lstStyle>
          <a:p>
            <a:r>
              <a:rPr lang="ru-RU" sz="1050" b="1" dirty="0" smtClean="0">
                <a:solidFill>
                  <a:srgbClr val="405468"/>
                </a:solidFill>
              </a:rPr>
              <a:t>2017</a:t>
            </a:r>
            <a:endParaRPr lang="ru-RU" sz="1050" b="1" dirty="0">
              <a:solidFill>
                <a:srgbClr val="405468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70485" y="2640345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100"/>
            </a:lvl1pPr>
          </a:lstStyle>
          <a:p>
            <a:r>
              <a:rPr lang="ru-RU" sz="1050" b="1" dirty="0" smtClean="0">
                <a:solidFill>
                  <a:srgbClr val="405468"/>
                </a:solidFill>
              </a:rPr>
              <a:t>2018</a:t>
            </a:r>
            <a:endParaRPr lang="ru-RU" sz="1050" b="1" dirty="0">
              <a:solidFill>
                <a:srgbClr val="405468"/>
              </a:solidFill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5882474" y="4677860"/>
            <a:ext cx="720000" cy="118360"/>
          </a:xfrm>
          <a:prstGeom prst="rect">
            <a:avLst/>
          </a:prstGeom>
          <a:solidFill>
            <a:srgbClr val="2779B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B7ADA4"/>
              </a:solidFill>
            </a:endParaRP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6661391" y="4370680"/>
            <a:ext cx="720000" cy="425540"/>
          </a:xfrm>
          <a:prstGeom prst="rect">
            <a:avLst/>
          </a:prstGeom>
          <a:solidFill>
            <a:srgbClr val="2779B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B7ADA4"/>
              </a:solidFill>
            </a:endParaRPr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7455017" y="4037800"/>
            <a:ext cx="720000" cy="747009"/>
          </a:xfrm>
          <a:prstGeom prst="rect">
            <a:avLst/>
          </a:prstGeom>
          <a:solidFill>
            <a:srgbClr val="2779B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B7ADA4"/>
              </a:solidFill>
            </a:endParaRPr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8248723" y="3818602"/>
            <a:ext cx="720000" cy="966207"/>
          </a:xfrm>
          <a:prstGeom prst="rect">
            <a:avLst/>
          </a:prstGeom>
          <a:solidFill>
            <a:srgbClr val="2779B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B7ADA4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00716" y="4839746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100"/>
            </a:lvl1pPr>
          </a:lstStyle>
          <a:p>
            <a:r>
              <a:rPr lang="ru-RU" sz="1050" b="1" dirty="0" smtClean="0">
                <a:solidFill>
                  <a:srgbClr val="2779B5"/>
                </a:solidFill>
              </a:rPr>
              <a:t>2015</a:t>
            </a:r>
            <a:endParaRPr lang="ru-RU" sz="1050" b="1" dirty="0">
              <a:solidFill>
                <a:srgbClr val="2779B5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71883" y="4838591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100"/>
            </a:lvl1pPr>
          </a:lstStyle>
          <a:p>
            <a:r>
              <a:rPr lang="ru-RU" sz="1050" b="1" dirty="0" smtClean="0">
                <a:solidFill>
                  <a:srgbClr val="2779B5"/>
                </a:solidFill>
              </a:rPr>
              <a:t>2016</a:t>
            </a:r>
            <a:endParaRPr lang="ru-RU" sz="1050" b="1" dirty="0">
              <a:solidFill>
                <a:srgbClr val="2779B5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565589" y="4839746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100"/>
            </a:lvl1pPr>
          </a:lstStyle>
          <a:p>
            <a:r>
              <a:rPr lang="ru-RU" sz="1050" b="1" dirty="0" smtClean="0">
                <a:solidFill>
                  <a:srgbClr val="2779B5"/>
                </a:solidFill>
              </a:rPr>
              <a:t>2017</a:t>
            </a:r>
            <a:endParaRPr lang="ru-RU" sz="1050" b="1" dirty="0">
              <a:solidFill>
                <a:srgbClr val="2779B5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35885" y="4831603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100"/>
            </a:lvl1pPr>
          </a:lstStyle>
          <a:p>
            <a:r>
              <a:rPr lang="ru-RU" sz="1050" b="1" dirty="0" smtClean="0">
                <a:solidFill>
                  <a:srgbClr val="2779B5"/>
                </a:solidFill>
              </a:rPr>
              <a:t>2018</a:t>
            </a:r>
            <a:endParaRPr lang="ru-RU" sz="1050" b="1" dirty="0">
              <a:solidFill>
                <a:srgbClr val="2779B5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982312" y="2305869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100"/>
            </a:lvl1pPr>
          </a:lstStyle>
          <a:p>
            <a:r>
              <a:rPr lang="ru-RU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650</a:t>
            </a:r>
            <a:endParaRPr lang="ru-RU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729857" y="2287547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100"/>
            </a:lvl1pPr>
          </a:lstStyle>
          <a:p>
            <a:r>
              <a:rPr lang="ru-RU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1800</a:t>
            </a:r>
            <a:endParaRPr lang="ru-RU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522724" y="2263199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100"/>
            </a:lvl1pPr>
          </a:lstStyle>
          <a:p>
            <a:r>
              <a:rPr lang="ru-RU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3300</a:t>
            </a:r>
            <a:endParaRPr lang="ru-RU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298196" y="2244007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100"/>
            </a:lvl1pPr>
          </a:lstStyle>
          <a:p>
            <a:r>
              <a:rPr lang="ru-RU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4500</a:t>
            </a:r>
            <a:endParaRPr lang="ru-RU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982312" y="4451858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100"/>
            </a:lvl1pPr>
          </a:lstStyle>
          <a:p>
            <a:r>
              <a:rPr lang="ru-RU" sz="1200" dirty="0" smtClean="0">
                <a:solidFill>
                  <a:srgbClr val="2779B5"/>
                </a:solidFill>
                <a:latin typeface="Arial Black" panose="020B0A04020102020204" pitchFamily="34" charset="0"/>
              </a:rPr>
              <a:t>140</a:t>
            </a:r>
            <a:endParaRPr lang="ru-RU" sz="1200" dirty="0">
              <a:solidFill>
                <a:srgbClr val="2779B5"/>
              </a:solidFill>
              <a:latin typeface="Arial Black" panose="020B0A040201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781966" y="444827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100"/>
            </a:lvl1pPr>
          </a:lstStyle>
          <a:p>
            <a:r>
              <a:rPr lang="ru-RU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900</a:t>
            </a:r>
            <a:endParaRPr lang="ru-RU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522724" y="4427617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100"/>
            </a:lvl1pPr>
          </a:lstStyle>
          <a:p>
            <a:r>
              <a:rPr lang="ru-RU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1500</a:t>
            </a:r>
            <a:endParaRPr lang="ru-RU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322394" y="4419699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100"/>
            </a:lvl1pPr>
          </a:lstStyle>
          <a:p>
            <a:r>
              <a:rPr lang="ru-RU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2050</a:t>
            </a:r>
            <a:endParaRPr lang="ru-RU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875330" y="2618913"/>
            <a:ext cx="3086249" cy="8143"/>
          </a:xfrm>
          <a:prstGeom prst="line">
            <a:avLst/>
          </a:prstGeom>
          <a:ln w="12700">
            <a:solidFill>
              <a:srgbClr val="40546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870877" y="4828726"/>
            <a:ext cx="3086249" cy="8143"/>
          </a:xfrm>
          <a:prstGeom prst="line">
            <a:avLst/>
          </a:prstGeom>
          <a:ln w="12700">
            <a:solidFill>
              <a:srgbClr val="2779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089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7066" y="237316"/>
            <a:ext cx="7075474" cy="65861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alibri Light" panose="020F0302020204030204" pitchFamily="34" charset="0"/>
              </a:rPr>
              <a:t>Развитие </a:t>
            </a:r>
            <a:r>
              <a:rPr lang="en-US" sz="2800" b="1" dirty="0" smtClean="0">
                <a:latin typeface="Calibri Light" panose="020F0302020204030204" pitchFamily="34" charset="0"/>
              </a:rPr>
              <a:t>web-</a:t>
            </a:r>
            <a:r>
              <a:rPr lang="ru-RU" sz="2800" b="1" dirty="0" smtClean="0">
                <a:latin typeface="Calibri Light" panose="020F0302020204030204" pitchFamily="34" charset="0"/>
              </a:rPr>
              <a:t>каталога подписного агентства</a:t>
            </a:r>
            <a:endParaRPr lang="ru-RU" sz="2800" b="1" dirty="0">
              <a:latin typeface="Calibri Light" panose="020F0302020204030204" pitchFamily="34" charset="0"/>
            </a:endParaRPr>
          </a:p>
        </p:txBody>
      </p:sp>
      <p:sp>
        <p:nvSpPr>
          <p:cNvPr id="4" name="Текст 1"/>
          <p:cNvSpPr>
            <a:spLocks noGrp="1"/>
          </p:cNvSpPr>
          <p:nvPr>
            <p:ph type="body" sz="half" idx="2"/>
          </p:nvPr>
        </p:nvSpPr>
        <p:spPr>
          <a:xfrm>
            <a:off x="1541035" y="3600844"/>
            <a:ext cx="6009908" cy="85806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2779B5"/>
                </a:solidFill>
              </a:rPr>
              <a:t>Постоянных подписчиков – пользователей </a:t>
            </a:r>
            <a:r>
              <a:rPr lang="en-US" sz="2000" b="1" i="1" dirty="0" err="1" smtClean="0">
                <a:solidFill>
                  <a:srgbClr val="2779B5"/>
                </a:solidFill>
              </a:rPr>
              <a:t>podpiska</a:t>
            </a:r>
            <a:r>
              <a:rPr lang="ru-RU" sz="2000" b="1" i="1" dirty="0" smtClean="0">
                <a:solidFill>
                  <a:srgbClr val="2779B5"/>
                </a:solidFill>
              </a:rPr>
              <a:t>.</a:t>
            </a:r>
            <a:r>
              <a:rPr lang="en-US" sz="2000" b="1" i="1" dirty="0" smtClean="0">
                <a:solidFill>
                  <a:srgbClr val="2779B5"/>
                </a:solidFill>
              </a:rPr>
              <a:t>pochta.ru</a:t>
            </a:r>
            <a:r>
              <a:rPr lang="ru-RU" sz="2000" b="1" i="1" dirty="0" smtClean="0">
                <a:solidFill>
                  <a:srgbClr val="2779B5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6248" y="1470287"/>
            <a:ext cx="592181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2779B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ru-RU" sz="9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2779B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2779B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54 000</a:t>
            </a:r>
          </a:p>
        </p:txBody>
      </p:sp>
    </p:spTree>
    <p:extLst>
      <p:ext uri="{BB962C8B-B14F-4D97-AF65-F5344CB8AC3E}">
        <p14:creationId xmlns:p14="http://schemas.microsoft.com/office/powerpoint/2010/main" val="2571391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950119"/>
            <a:ext cx="9144000" cy="4198144"/>
          </a:xfrm>
          <a:prstGeom prst="rect">
            <a:avLst/>
          </a:prstGeom>
          <a:solidFill>
            <a:srgbClr val="DEE4E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566033983"/>
              </p:ext>
            </p:extLst>
          </p:nvPr>
        </p:nvGraphicFramePr>
        <p:xfrm>
          <a:off x="55651" y="1699981"/>
          <a:ext cx="5837332" cy="340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2279" y="242631"/>
            <a:ext cx="7075474" cy="471745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Calibri Light" panose="020F0302020204030204" pitchFamily="34" charset="0"/>
              </a:rPr>
              <a:t>Динамика роста подписок </a:t>
            </a:r>
            <a:r>
              <a:rPr lang="ru-RU" sz="2800" b="1" dirty="0" smtClean="0">
                <a:latin typeface="Calibri Light" panose="020F0302020204030204" pitchFamily="34" charset="0"/>
              </a:rPr>
              <a:t>на сайте</a:t>
            </a:r>
            <a:endParaRPr lang="ru-RU" sz="2800" b="1" dirty="0">
              <a:latin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506" y="1009856"/>
            <a:ext cx="60102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40546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 количества транзакций на сайте </a:t>
            </a:r>
            <a:r>
              <a:rPr lang="en-US" sz="1600" i="1" u="sng" dirty="0" err="1" smtClean="0">
                <a:solidFill>
                  <a:srgbClr val="40546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podpiska</a:t>
            </a:r>
            <a:r>
              <a:rPr lang="ru-RU" sz="1600" i="1" u="sng" dirty="0" smtClean="0">
                <a:solidFill>
                  <a:srgbClr val="40546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i="1" u="sng" dirty="0" smtClean="0">
                <a:solidFill>
                  <a:srgbClr val="40546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pochta.ru</a:t>
            </a:r>
            <a:r>
              <a:rPr lang="ru-RU" sz="1600" i="1" u="sng" dirty="0" smtClean="0">
                <a:solidFill>
                  <a:srgbClr val="40546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smtClean="0">
                <a:solidFill>
                  <a:srgbClr val="40546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solidFill>
                  <a:srgbClr val="2779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 100% </a:t>
            </a:r>
            <a:r>
              <a:rPr lang="ru-RU" sz="1600" dirty="0">
                <a:solidFill>
                  <a:srgbClr val="40546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квартал </a:t>
            </a:r>
            <a:r>
              <a:rPr lang="en-US" sz="1600" dirty="0">
                <a:solidFill>
                  <a:srgbClr val="40546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Y&amp;Y</a:t>
            </a:r>
            <a:endParaRPr lang="ru-RU" sz="1600" dirty="0">
              <a:solidFill>
                <a:srgbClr val="40546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581" y="1699731"/>
            <a:ext cx="1942169" cy="19355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347730" y="4605908"/>
            <a:ext cx="1990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405468"/>
                </a:solidFill>
              </a:rPr>
              <a:t>НОВОЕ ПОКОЛЕНИЕ ПОДПИСЧИКОВ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7302806" y="3844997"/>
            <a:ext cx="1501526" cy="917129"/>
            <a:chOff x="6520905" y="4259293"/>
            <a:chExt cx="1259163" cy="175432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520905" y="4259293"/>
              <a:ext cx="980033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400" b="1" dirty="0" smtClean="0">
                  <a:solidFill>
                    <a:srgbClr val="377FBA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r>
                <a:rPr lang="ru-RU" sz="5400" b="1" dirty="0" smtClean="0">
                  <a:solidFill>
                    <a:srgbClr val="377FBA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endParaRPr lang="ru-RU" sz="5400" dirty="0" smtClean="0">
                <a:solidFill>
                  <a:srgbClr val="377FBA"/>
                </a:solidFill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7313093" y="4577162"/>
              <a:ext cx="466975" cy="584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dirty="0">
                  <a:solidFill>
                    <a:srgbClr val="377FBA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  <a:endParaRPr lang="ru-RU" sz="3200" dirty="0"/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927" y="2650802"/>
            <a:ext cx="1807757" cy="246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35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5922169" y="957263"/>
            <a:ext cx="3221831" cy="4191000"/>
          </a:xfrm>
          <a:prstGeom prst="rect">
            <a:avLst/>
          </a:prstGeom>
          <a:solidFill>
            <a:srgbClr val="2779B5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3090" y="214844"/>
            <a:ext cx="5488782" cy="59222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alibri" panose="020F0502020204030204" pitchFamily="34" charset="0"/>
              </a:rPr>
              <a:t>Порядок обработки претензий</a:t>
            </a:r>
            <a:endParaRPr lang="ru-RU" sz="2800" dirty="0">
              <a:latin typeface="Calibri" panose="020F0502020204030204" pitchFamily="34" charset="0"/>
            </a:endParaRPr>
          </a:p>
        </p:txBody>
      </p:sp>
      <p:sp>
        <p:nvSpPr>
          <p:cNvPr id="4" name="Текст 1"/>
          <p:cNvSpPr>
            <a:spLocks noGrp="1"/>
          </p:cNvSpPr>
          <p:nvPr>
            <p:ph type="body" sz="half" idx="2"/>
          </p:nvPr>
        </p:nvSpPr>
        <p:spPr>
          <a:xfrm>
            <a:off x="6213972" y="2293634"/>
            <a:ext cx="2758685" cy="1767016"/>
          </a:xfrm>
        </p:spPr>
        <p:txBody>
          <a:bodyPr/>
          <a:lstStyle/>
          <a:p>
            <a:r>
              <a:rPr lang="en-US" sz="2000" b="1" i="1" dirty="0">
                <a:solidFill>
                  <a:srgbClr val="2779B5"/>
                </a:solidFill>
                <a:latin typeface="Calibri" panose="020F0502020204030204" pitchFamily="34" charset="0"/>
              </a:rPr>
              <a:t>p</a:t>
            </a:r>
            <a:r>
              <a:rPr lang="en-US" sz="2000" b="1" i="1" dirty="0" smtClean="0">
                <a:solidFill>
                  <a:srgbClr val="2779B5"/>
                </a:solidFill>
                <a:latin typeface="Calibri" panose="020F0502020204030204" pitchFamily="34" charset="0"/>
              </a:rPr>
              <a:t>odpiska.pochta.ru</a:t>
            </a:r>
            <a:r>
              <a:rPr lang="en-US" sz="2000" dirty="0" smtClean="0">
                <a:solidFill>
                  <a:srgbClr val="2779B5"/>
                </a:solidFill>
                <a:latin typeface="Calibri" panose="020F0502020204030204" pitchFamily="34" charset="0"/>
              </a:rPr>
              <a:t> – </a:t>
            </a:r>
            <a:r>
              <a:rPr lang="ru-RU" sz="2000" i="1" dirty="0" smtClean="0">
                <a:solidFill>
                  <a:srgbClr val="2779B5"/>
                </a:solidFill>
                <a:latin typeface="Calibri" panose="020F0502020204030204" pitchFamily="34" charset="0"/>
              </a:rPr>
              <a:t>первый </a:t>
            </a:r>
            <a:r>
              <a:rPr lang="ru-RU" sz="2000" i="1" dirty="0">
                <a:solidFill>
                  <a:srgbClr val="2779B5"/>
                </a:solidFill>
                <a:latin typeface="Calibri" panose="020F0502020204030204" pitchFamily="34" charset="0"/>
              </a:rPr>
              <a:t>канал дистанционного </a:t>
            </a:r>
            <a:r>
              <a:rPr lang="ru-RU" sz="2000" i="1" dirty="0" smtClean="0">
                <a:solidFill>
                  <a:srgbClr val="2779B5"/>
                </a:solidFill>
                <a:latin typeface="Calibri" panose="020F0502020204030204" pitchFamily="34" charset="0"/>
              </a:rPr>
              <a:t>обслуживания на </a:t>
            </a:r>
            <a:br>
              <a:rPr lang="ru-RU" sz="2000" i="1" dirty="0" smtClean="0">
                <a:solidFill>
                  <a:srgbClr val="2779B5"/>
                </a:solidFill>
                <a:latin typeface="Calibri" panose="020F0502020204030204" pitchFamily="34" charset="0"/>
              </a:rPr>
            </a:br>
            <a:r>
              <a:rPr lang="ru-RU" sz="2000" i="1" dirty="0" smtClean="0">
                <a:solidFill>
                  <a:srgbClr val="2779B5"/>
                </a:solidFill>
                <a:latin typeface="Calibri" panose="020F0502020204030204" pitchFamily="34" charset="0"/>
              </a:rPr>
              <a:t>Почте России с полным претензионным циклом</a:t>
            </a:r>
            <a:endParaRPr lang="ru-RU" sz="2000" dirty="0">
              <a:solidFill>
                <a:srgbClr val="2779B5"/>
              </a:solidFill>
              <a:latin typeface="Calibri" panose="020F050202020403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955813" y="1154647"/>
            <a:ext cx="2013736" cy="45958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2779B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779B5"/>
                </a:solidFill>
                <a:latin typeface="Calibri Light" panose="020F0302020204030204" pitchFamily="34" charset="0"/>
              </a:rPr>
              <a:t>ПОДПИСЧИК</a:t>
            </a:r>
            <a:endParaRPr lang="ru-RU" b="1" dirty="0">
              <a:solidFill>
                <a:srgbClr val="2779B5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5282" y="2187851"/>
            <a:ext cx="1633538" cy="700471"/>
          </a:xfrm>
          <a:prstGeom prst="roundRect">
            <a:avLst/>
          </a:prstGeom>
          <a:solidFill>
            <a:srgbClr val="DEE4EA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779B5"/>
                </a:solidFill>
                <a:latin typeface="Calibri Light" panose="020F0302020204030204" pitchFamily="34" charset="0"/>
              </a:rPr>
              <a:t>Портал</a:t>
            </a:r>
          </a:p>
          <a:p>
            <a:pPr algn="ctr"/>
            <a:r>
              <a:rPr lang="ru-RU" b="1" dirty="0" smtClean="0">
                <a:solidFill>
                  <a:srgbClr val="2779B5"/>
                </a:solidFill>
                <a:latin typeface="Calibri Light" panose="020F0302020204030204" pitchFamily="34" charset="0"/>
              </a:rPr>
              <a:t>Подписки</a:t>
            </a:r>
            <a:endParaRPr lang="ru-RU" b="1" dirty="0">
              <a:solidFill>
                <a:srgbClr val="2779B5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31220" y="2187851"/>
            <a:ext cx="1633538" cy="700471"/>
          </a:xfrm>
          <a:prstGeom prst="roundRect">
            <a:avLst/>
          </a:prstGeom>
          <a:solidFill>
            <a:srgbClr val="DEE4EA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779B5"/>
                </a:solidFill>
                <a:latin typeface="Calibri Light" panose="020F0302020204030204" pitchFamily="34" charset="0"/>
              </a:rPr>
              <a:t>Издатель</a:t>
            </a:r>
            <a:endParaRPr lang="ru-RU" b="1" dirty="0">
              <a:solidFill>
                <a:srgbClr val="2779B5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17158" y="2187850"/>
            <a:ext cx="1633538" cy="700472"/>
          </a:xfrm>
          <a:prstGeom prst="roundRect">
            <a:avLst/>
          </a:prstGeom>
          <a:solidFill>
            <a:srgbClr val="DEE4EA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779B5"/>
                </a:solidFill>
                <a:latin typeface="Calibri Light" panose="020F0302020204030204" pitchFamily="34" charset="0"/>
              </a:rPr>
              <a:t>ОПС</a:t>
            </a:r>
            <a:endParaRPr lang="ru-RU" b="1" dirty="0">
              <a:solidFill>
                <a:srgbClr val="2779B5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21572" y="3435876"/>
            <a:ext cx="3662364" cy="1438407"/>
          </a:xfrm>
          <a:prstGeom prst="roundRect">
            <a:avLst/>
          </a:prstGeom>
          <a:solidFill>
            <a:srgbClr val="2779B5"/>
          </a:solidFill>
          <a:ln w="285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3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ПРОВЕРКА ПРЕТЕНЗИЙ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Проверка обоснования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Запрос на склад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Запрос издателю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Запрос в УФПС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Ответ подписчику</a:t>
            </a:r>
            <a:endParaRPr lang="ru-RU" sz="14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28" name="Straight Connector 45"/>
          <p:cNvCxnSpPr>
            <a:stCxn id="2" idx="1"/>
            <a:endCxn id="9" idx="0"/>
          </p:cNvCxnSpPr>
          <p:nvPr/>
        </p:nvCxnSpPr>
        <p:spPr>
          <a:xfrm rot="10800000" flipV="1">
            <a:off x="1162051" y="1384439"/>
            <a:ext cx="793762" cy="803411"/>
          </a:xfrm>
          <a:prstGeom prst="bentConnector2">
            <a:avLst/>
          </a:prstGeom>
          <a:ln w="22225" cap="rnd">
            <a:solidFill>
              <a:srgbClr val="2779B5"/>
            </a:solidFill>
            <a:prstDash val="solid"/>
            <a:headEnd type="oval" w="sm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45"/>
          <p:cNvCxnSpPr>
            <a:stCxn id="2" idx="3"/>
            <a:endCxn id="11" idx="0"/>
          </p:cNvCxnSpPr>
          <p:nvPr/>
        </p:nvCxnSpPr>
        <p:spPr>
          <a:xfrm>
            <a:off x="3969549" y="1384440"/>
            <a:ext cx="764378" cy="803410"/>
          </a:xfrm>
          <a:prstGeom prst="bentConnector2">
            <a:avLst/>
          </a:prstGeom>
          <a:ln w="22225" cap="rnd">
            <a:solidFill>
              <a:srgbClr val="2779B5"/>
            </a:solidFill>
            <a:prstDash val="solid"/>
            <a:headEnd type="oval" w="sm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5"/>
          <p:cNvCxnSpPr>
            <a:stCxn id="2" idx="2"/>
          </p:cNvCxnSpPr>
          <p:nvPr/>
        </p:nvCxnSpPr>
        <p:spPr>
          <a:xfrm rot="5400000">
            <a:off x="2692507" y="1884406"/>
            <a:ext cx="540348" cy="1"/>
          </a:xfrm>
          <a:prstGeom prst="bentConnector3">
            <a:avLst>
              <a:gd name="adj1" fmla="val 50000"/>
            </a:avLst>
          </a:prstGeom>
          <a:ln w="22225" cap="rnd">
            <a:solidFill>
              <a:srgbClr val="2779B5"/>
            </a:solidFill>
            <a:prstDash val="solid"/>
            <a:headEnd type="oval" w="sm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45"/>
          <p:cNvCxnSpPr/>
          <p:nvPr/>
        </p:nvCxnSpPr>
        <p:spPr>
          <a:xfrm rot="16200000" flipH="1">
            <a:off x="1328970" y="3181122"/>
            <a:ext cx="561639" cy="2"/>
          </a:xfrm>
          <a:prstGeom prst="bentConnector3">
            <a:avLst>
              <a:gd name="adj1" fmla="val 50000"/>
            </a:avLst>
          </a:prstGeom>
          <a:ln w="22225" cap="rnd">
            <a:solidFill>
              <a:srgbClr val="2779B5"/>
            </a:solidFill>
            <a:prstDash val="sysDot"/>
            <a:headEnd type="oval" w="sm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5"/>
          <p:cNvCxnSpPr/>
          <p:nvPr/>
        </p:nvCxnSpPr>
        <p:spPr>
          <a:xfrm rot="16200000" flipH="1">
            <a:off x="2667169" y="3181123"/>
            <a:ext cx="561639" cy="2"/>
          </a:xfrm>
          <a:prstGeom prst="bentConnector3">
            <a:avLst>
              <a:gd name="adj1" fmla="val 50000"/>
            </a:avLst>
          </a:prstGeom>
          <a:ln w="22225" cap="rnd">
            <a:solidFill>
              <a:srgbClr val="2779B5"/>
            </a:solidFill>
            <a:prstDash val="sysDot"/>
            <a:headEnd type="oval" w="sm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45"/>
          <p:cNvCxnSpPr/>
          <p:nvPr/>
        </p:nvCxnSpPr>
        <p:spPr>
          <a:xfrm rot="16200000" flipH="1">
            <a:off x="4064379" y="3179526"/>
            <a:ext cx="561639" cy="2"/>
          </a:xfrm>
          <a:prstGeom prst="bentConnector3">
            <a:avLst>
              <a:gd name="adj1" fmla="val 50000"/>
            </a:avLst>
          </a:prstGeom>
          <a:ln w="22225" cap="rnd">
            <a:solidFill>
              <a:srgbClr val="2779B5"/>
            </a:solidFill>
            <a:prstDash val="sysDot"/>
            <a:headEnd type="oval" w="sm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229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3090" y="214844"/>
            <a:ext cx="5488782" cy="59222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alibri" panose="020F0502020204030204" pitchFamily="34" charset="0"/>
              </a:rPr>
              <a:t>Пример </a:t>
            </a:r>
            <a:r>
              <a:rPr lang="ru-RU" sz="2800" dirty="0" smtClean="0">
                <a:latin typeface="Calibri" panose="020F0502020204030204" pitchFamily="34" charset="0"/>
              </a:rPr>
              <a:t>обработки претензий</a:t>
            </a:r>
            <a:endParaRPr lang="ru-RU" sz="2800" dirty="0">
              <a:latin typeface="Calibri" panose="020F0502020204030204" pitchFamily="34" charset="0"/>
            </a:endParaRPr>
          </a:p>
        </p:txBody>
      </p:sp>
      <p:sp>
        <p:nvSpPr>
          <p:cNvPr id="4" name="Текст 1"/>
          <p:cNvSpPr>
            <a:spLocks noGrp="1"/>
          </p:cNvSpPr>
          <p:nvPr>
            <p:ph type="body" sz="half" idx="2"/>
          </p:nvPr>
        </p:nvSpPr>
        <p:spPr>
          <a:xfrm>
            <a:off x="309811" y="1149550"/>
            <a:ext cx="3995211" cy="1653720"/>
          </a:xfrm>
        </p:spPr>
        <p:txBody>
          <a:bodyPr/>
          <a:lstStyle/>
          <a:p>
            <a:pPr algn="just"/>
            <a:r>
              <a:rPr lang="ru-RU" sz="1600" b="1" u="sng" dirty="0" smtClean="0">
                <a:solidFill>
                  <a:srgbClr val="2779B5"/>
                </a:solidFill>
                <a:latin typeface="Calibri" panose="020F0502020204030204" pitchFamily="34" charset="0"/>
              </a:rPr>
              <a:t>ПРЕТЕНЗИЯ ОБОСНОВАННАЯ</a:t>
            </a:r>
          </a:p>
          <a:p>
            <a:pPr algn="just"/>
            <a:r>
              <a:rPr lang="ru-RU" sz="1200" i="1" dirty="0" smtClean="0">
                <a:solidFill>
                  <a:srgbClr val="2779B5"/>
                </a:solidFill>
                <a:latin typeface="Calibri" panose="020F0502020204030204" pitchFamily="34" charset="0"/>
              </a:rPr>
              <a:t>г. Москва</a:t>
            </a:r>
          </a:p>
          <a:p>
            <a:pPr algn="just"/>
            <a:r>
              <a:rPr lang="ru-RU" sz="1200" i="1" dirty="0" smtClean="0">
                <a:solidFill>
                  <a:srgbClr val="2779B5"/>
                </a:solidFill>
                <a:latin typeface="Calibri" panose="020F0502020204030204" pitchFamily="34" charset="0"/>
              </a:rPr>
              <a:t>Подписался на журнал «Иностранная литература», индекс по каталогу П3254. Не пришли 1 и 2 номера. Был сделан запрос в УФПС г. Москвы.</a:t>
            </a:r>
          </a:p>
          <a:p>
            <a:pPr algn="just"/>
            <a:r>
              <a:rPr lang="ru-RU" sz="1200" i="1" dirty="0" smtClean="0">
                <a:solidFill>
                  <a:srgbClr val="2779B5"/>
                </a:solidFill>
                <a:latin typeface="Calibri" panose="020F0502020204030204" pitchFamily="34" charset="0"/>
              </a:rPr>
              <a:t>Выяснилось, что журналы ошибочно были отправлены по другому адресу. Журналы дополнительно приобретены и отправлены подписчику.</a:t>
            </a:r>
            <a:endParaRPr lang="ru-RU" sz="1200" i="1" dirty="0">
              <a:solidFill>
                <a:srgbClr val="2779B5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Текст 1"/>
          <p:cNvSpPr txBox="1">
            <a:spLocks/>
          </p:cNvSpPr>
          <p:nvPr/>
        </p:nvSpPr>
        <p:spPr>
          <a:xfrm>
            <a:off x="4968584" y="1149550"/>
            <a:ext cx="3808322" cy="182058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ПРЕТЕНЗИЯ НЕ ОБОСНОВАННАЯ</a:t>
            </a:r>
          </a:p>
          <a:p>
            <a:pPr algn="just"/>
            <a:r>
              <a:rPr lang="ru-RU" sz="12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г. Егорьевск.</a:t>
            </a:r>
          </a:p>
          <a:p>
            <a:pPr algn="just"/>
            <a:r>
              <a:rPr lang="ru-RU" sz="12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Была оформлена подписка на журнал «Непоседа», индекс по каталогу П2105. Не пришли номера за январь и февраль месяц. Была проведена проверка.</a:t>
            </a:r>
          </a:p>
          <a:p>
            <a:pPr algn="just"/>
            <a:r>
              <a:rPr lang="ru-RU" sz="12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Выяснилось, что заказ подписчика был оформлен с марта месяца. Подписчику дали разъяснения. Журнал на март был доставлен в соответствии с графиком выхода. </a:t>
            </a:r>
            <a:endParaRPr lang="ru-RU" sz="1200" i="1" dirty="0">
              <a:solidFill>
                <a:schemeClr val="accent3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0" name="Текст 1"/>
          <p:cNvSpPr txBox="1">
            <a:spLocks/>
          </p:cNvSpPr>
          <p:nvPr/>
        </p:nvSpPr>
        <p:spPr>
          <a:xfrm>
            <a:off x="1998875" y="3244721"/>
            <a:ext cx="5623350" cy="170234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b="1" u="sng" dirty="0" smtClean="0">
                <a:solidFill>
                  <a:srgbClr val="405468"/>
                </a:solidFill>
                <a:latin typeface="Calibri" panose="020F0502020204030204" pitchFamily="34" charset="0"/>
              </a:rPr>
              <a:t>ПРЕТЕНЗИЯ ОБОСНОВАННАЯ</a:t>
            </a:r>
            <a:r>
              <a:rPr lang="en-US" sz="1600" b="1" u="sng" dirty="0" smtClean="0">
                <a:solidFill>
                  <a:srgbClr val="405468"/>
                </a:solidFill>
                <a:latin typeface="Calibri" panose="020F0502020204030204" pitchFamily="34" charset="0"/>
              </a:rPr>
              <a:t> /</a:t>
            </a:r>
            <a:r>
              <a:rPr lang="ru-RU" sz="1600" b="1" u="sng" dirty="0" smtClean="0">
                <a:solidFill>
                  <a:srgbClr val="405468"/>
                </a:solidFill>
                <a:latin typeface="Calibri" panose="020F0502020204030204" pitchFamily="34" charset="0"/>
              </a:rPr>
              <a:t> НЕ ОБОСНОВАННАЯ</a:t>
            </a:r>
            <a:r>
              <a:rPr lang="en-US" sz="1600" b="1" u="sng" dirty="0" smtClean="0">
                <a:solidFill>
                  <a:srgbClr val="405468"/>
                </a:solidFill>
                <a:latin typeface="Calibri" panose="020F0502020204030204" pitchFamily="34" charset="0"/>
              </a:rPr>
              <a:t> </a:t>
            </a:r>
            <a:r>
              <a:rPr lang="ru-RU" sz="1600" b="1" u="sng" dirty="0" smtClean="0">
                <a:solidFill>
                  <a:srgbClr val="405468"/>
                </a:solidFill>
                <a:latin typeface="Calibri" panose="020F0502020204030204" pitchFamily="34" charset="0"/>
              </a:rPr>
              <a:t> </a:t>
            </a:r>
          </a:p>
          <a:p>
            <a:pPr algn="just"/>
            <a:r>
              <a:rPr lang="ru-RU" sz="1200" i="1" dirty="0" smtClean="0">
                <a:solidFill>
                  <a:srgbClr val="405468"/>
                </a:solidFill>
                <a:latin typeface="Calibri" panose="020F0502020204030204" pitchFamily="34" charset="0"/>
              </a:rPr>
              <a:t>г. Краснодар</a:t>
            </a:r>
          </a:p>
          <a:p>
            <a:pPr algn="just"/>
            <a:r>
              <a:rPr lang="ru-RU" sz="1200" i="1" dirty="0" smtClean="0">
                <a:solidFill>
                  <a:srgbClr val="405468"/>
                </a:solidFill>
                <a:latin typeface="Calibri" panose="020F0502020204030204" pitchFamily="34" charset="0"/>
              </a:rPr>
              <a:t>Не получены №2,3 издания «Дачный спец», индекс П2960. УФПС была проведена проверка, выяснилось, что журналы были доставлены в закрытый почтовый ящик. Начальник ОПС провёл с подписчиком беседу. В ходе разговора выяснилось, что почтовый ящик часто взламывают. </a:t>
            </a:r>
            <a:endParaRPr lang="ru-RU" sz="1200" i="1" dirty="0">
              <a:solidFill>
                <a:srgbClr val="405468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sz="1200" i="1" dirty="0" smtClean="0">
                <a:solidFill>
                  <a:srgbClr val="405468"/>
                </a:solidFill>
                <a:latin typeface="Calibri" panose="020F0502020204030204" pitchFamily="34" charset="0"/>
              </a:rPr>
              <a:t>После этого почтальоны стали доставлять издание подписчику лично в руки.</a:t>
            </a:r>
            <a:endParaRPr lang="ru-RU" sz="1200" i="1" dirty="0">
              <a:solidFill>
                <a:srgbClr val="405468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206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Rpost_ppt_colors">
      <a:dk1>
        <a:srgbClr val="003399"/>
      </a:dk1>
      <a:lt1>
        <a:sysClr val="window" lastClr="FFFFFF"/>
      </a:lt1>
      <a:dk2>
        <a:srgbClr val="262626"/>
      </a:dk2>
      <a:lt2>
        <a:srgbClr val="FFFFFF"/>
      </a:lt2>
      <a:accent1>
        <a:srgbClr val="003399"/>
      </a:accent1>
      <a:accent2>
        <a:srgbClr val="1468AE"/>
      </a:accent2>
      <a:accent3>
        <a:srgbClr val="B1232F"/>
      </a:accent3>
      <a:accent4>
        <a:srgbClr val="BE6529"/>
      </a:accent4>
      <a:accent5>
        <a:srgbClr val="4D657F"/>
      </a:accent5>
      <a:accent6>
        <a:srgbClr val="F4F4F4"/>
      </a:accent6>
      <a:hlink>
        <a:srgbClr val="003399"/>
      </a:hlink>
      <a:folHlink>
        <a:srgbClr val="8046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Слайд-разделитель">
  <a:themeElements>
    <a:clrScheme name="Russian Post colors">
      <a:dk1>
        <a:srgbClr val="003399"/>
      </a:dk1>
      <a:lt1>
        <a:sysClr val="window" lastClr="FFFFFF"/>
      </a:lt1>
      <a:dk2>
        <a:srgbClr val="262626"/>
      </a:dk2>
      <a:lt2>
        <a:srgbClr val="FFFFFF"/>
      </a:lt2>
      <a:accent1>
        <a:srgbClr val="003399"/>
      </a:accent1>
      <a:accent2>
        <a:srgbClr val="1468AE"/>
      </a:accent2>
      <a:accent3>
        <a:srgbClr val="B1232F"/>
      </a:accent3>
      <a:accent4>
        <a:srgbClr val="BE6529"/>
      </a:accent4>
      <a:accent5>
        <a:srgbClr val="4D657F"/>
      </a:accent5>
      <a:accent6>
        <a:srgbClr val="FFFFFF"/>
      </a:accent6>
      <a:hlink>
        <a:srgbClr val="003399"/>
      </a:hlink>
      <a:folHlink>
        <a:srgbClr val="8046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Внутренний слайд">
  <a:themeElements>
    <a:clrScheme name="Russian Post colors">
      <a:dk1>
        <a:srgbClr val="003399"/>
      </a:dk1>
      <a:lt1>
        <a:sysClr val="window" lastClr="FFFFFF"/>
      </a:lt1>
      <a:dk2>
        <a:srgbClr val="262626"/>
      </a:dk2>
      <a:lt2>
        <a:srgbClr val="FFFFFF"/>
      </a:lt2>
      <a:accent1>
        <a:srgbClr val="003399"/>
      </a:accent1>
      <a:accent2>
        <a:srgbClr val="1468AE"/>
      </a:accent2>
      <a:accent3>
        <a:srgbClr val="B1232F"/>
      </a:accent3>
      <a:accent4>
        <a:srgbClr val="BE6529"/>
      </a:accent4>
      <a:accent5>
        <a:srgbClr val="4D657F"/>
      </a:accent5>
      <a:accent6>
        <a:srgbClr val="FFFFFF"/>
      </a:accent6>
      <a:hlink>
        <a:srgbClr val="003399"/>
      </a:hlink>
      <a:folHlink>
        <a:srgbClr val="8046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Финальный слайд 2">
  <a:themeElements>
    <a:clrScheme name="Russian Post colors">
      <a:dk1>
        <a:srgbClr val="003399"/>
      </a:dk1>
      <a:lt1>
        <a:sysClr val="window" lastClr="FFFFFF"/>
      </a:lt1>
      <a:dk2>
        <a:srgbClr val="262626"/>
      </a:dk2>
      <a:lt2>
        <a:srgbClr val="FFFFFF"/>
      </a:lt2>
      <a:accent1>
        <a:srgbClr val="003399"/>
      </a:accent1>
      <a:accent2>
        <a:srgbClr val="1468AE"/>
      </a:accent2>
      <a:accent3>
        <a:srgbClr val="B1232F"/>
      </a:accent3>
      <a:accent4>
        <a:srgbClr val="BE6529"/>
      </a:accent4>
      <a:accent5>
        <a:srgbClr val="4D657F"/>
      </a:accent5>
      <a:accent6>
        <a:srgbClr val="FFFFFF"/>
      </a:accent6>
      <a:hlink>
        <a:srgbClr val="003399"/>
      </a:hlink>
      <a:folHlink>
        <a:srgbClr val="8046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3097DDA18DD544DACF36F6D987584FA" ma:contentTypeVersion="1" ma:contentTypeDescription="Создание документа." ma:contentTypeScope="" ma:versionID="94c13679cb61f74b8e35b1c497a8e43d">
  <xsd:schema xmlns:xsd="http://www.w3.org/2001/XMLSchema" xmlns:xs="http://www.w3.org/2001/XMLSchema" xmlns:p="http://schemas.microsoft.com/office/2006/metadata/properties" xmlns:ns2="a2950729-9f65-4c6c-ac14-55f324d67b1e" xmlns:ns3="5424c596-bc83-4354-865b-d1551125df06" targetNamespace="http://schemas.microsoft.com/office/2006/metadata/properties" ma:root="true" ma:fieldsID="c9ae3919950f9d577c6e693b88160444" ns2:_="" ns3:_="">
    <xsd:import namespace="a2950729-9f65-4c6c-ac14-55f324d67b1e"/>
    <xsd:import namespace="5424c596-bc83-4354-865b-d1551125df0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a__x043e__x043c__x043c__x0435__x043d__x0442__x0430__x0440__x0438__x0439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950729-9f65-4c6c-ac14-55f324d67b1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24c596-bc83-4354-865b-d1551125df06" elementFormDefault="qualified">
    <xsd:import namespace="http://schemas.microsoft.com/office/2006/documentManagement/types"/>
    <xsd:import namespace="http://schemas.microsoft.com/office/infopath/2007/PartnerControls"/>
    <xsd:element name="_x041a__x043e__x043c__x043c__x0435__x043d__x0442__x0430__x0440__x0438__x0439_" ma:index="11" nillable="true" ma:displayName="Комментарий" ma:internalName="_x041a__x043e__x043c__x043c__x0435__x043d__x0442__x0430__x0440__x0438__x0439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a__x043e__x043c__x043c__x0435__x043d__x0442__x0430__x0440__x0438__x0439_ xmlns="5424c596-bc83-4354-865b-d1551125df06" xsi:nil="true"/>
    <_dlc_DocId xmlns="a2950729-9f65-4c6c-ac14-55f324d67b1e">7M3ACZKCNND2-32-508</_dlc_DocId>
    <_dlc_DocIdUrl xmlns="a2950729-9f65-4c6c-ac14-55f324d67b1e">
      <Url>https://spwa.russianpost.ru/_layouts/15/DocIdRedir.aspx?ID=7M3ACZKCNND2-32-508</Url>
      <Description>7M3ACZKCNND2-32-508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66AA6F5-1D7D-4135-A794-4E3FA0FD59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950729-9f65-4c6c-ac14-55f324d67b1e"/>
    <ds:schemaRef ds:uri="5424c596-bc83-4354-865b-d1551125df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168519-833C-4C4E-B615-252C8D7C6BD2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a2950729-9f65-4c6c-ac14-55f324d67b1e"/>
    <ds:schemaRef ds:uri="http://schemas.microsoft.com/office/infopath/2007/PartnerControls"/>
    <ds:schemaRef ds:uri="5424c596-bc83-4354-865b-d1551125df06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7726576-D1E8-4F61-99A7-CB7A47F3F24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CB80391-55A3-4AC8-B923-40B4FDE1317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2249</TotalTime>
  <Words>628</Words>
  <Application>Microsoft Office PowerPoint</Application>
  <PresentationFormat>Произвольный</PresentationFormat>
  <Paragraphs>170</Paragraphs>
  <Slides>15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Arial Black</vt:lpstr>
      <vt:lpstr>Arial Cyr</vt:lpstr>
      <vt:lpstr>Calibri</vt:lpstr>
      <vt:lpstr>Calibri Light</vt:lpstr>
      <vt:lpstr>Helvetica Light</vt:lpstr>
      <vt:lpstr>Tahoma</vt:lpstr>
      <vt:lpstr>Титульный слайд</vt:lpstr>
      <vt:lpstr>Слайд-разделитель</vt:lpstr>
      <vt:lpstr>Внутренний слайд</vt:lpstr>
      <vt:lpstr>Финальный слайд 2</vt:lpstr>
      <vt:lpstr>Институт подписки:</vt:lpstr>
      <vt:lpstr>Подписка в России</vt:lpstr>
      <vt:lpstr>Динамика и переломный момент</vt:lpstr>
      <vt:lpstr>Подписное агентство Почты России</vt:lpstr>
      <vt:lpstr>Развитие подписного агентства Почты России</vt:lpstr>
      <vt:lpstr>Развитие web-каталога подписного агентства</vt:lpstr>
      <vt:lpstr>Динамика роста подписок на сайте</vt:lpstr>
      <vt:lpstr>Порядок обработки претензий</vt:lpstr>
      <vt:lpstr>Пример обработки претензий</vt:lpstr>
      <vt:lpstr>Инновационные каналы информирования  и привлечения подписчиков</vt:lpstr>
      <vt:lpstr>Информирование и привлечение подписчиков</vt:lpstr>
      <vt:lpstr>Социальные программы и проекты с партнерами</vt:lpstr>
      <vt:lpstr>Участие в мероприятиях в рамках благотворительной программы «Дерево Добра»</vt:lpstr>
      <vt:lpstr>Лидеры подписной кампании 1-2018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-</dc:creator>
  <cp:lastModifiedBy>Разумов Олег Сергеевич</cp:lastModifiedBy>
  <cp:revision>170</cp:revision>
  <cp:lastPrinted>2018-03-16T13:04:57Z</cp:lastPrinted>
  <dcterms:created xsi:type="dcterms:W3CDTF">2015-04-20T10:22:07Z</dcterms:created>
  <dcterms:modified xsi:type="dcterms:W3CDTF">2018-03-27T07:00:48Z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0x01010043097DDA18DD544DACF36F6D987584FA</vt:lpwstr>
  </property>
  <property fmtid="{D5CDD505-2E9C-101B-9397-08002B2CF9AE}" pid="3" name="_dlc_DocIdItemGuid">
    <vt:lpwstr>a7d8d67d-fe31-41b1-82a9-6cf94fa06537</vt:lpwstr>
  </property>
</Properties>
</file>