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3" r:id="rId2"/>
    <p:sldId id="778" r:id="rId3"/>
    <p:sldId id="775" r:id="rId4"/>
    <p:sldId id="779" r:id="rId5"/>
    <p:sldId id="776" r:id="rId6"/>
    <p:sldId id="777" r:id="rId7"/>
  </p:sldIdLst>
  <p:sldSz cx="10693400" cy="7556500"/>
  <p:notesSz cx="6858000" cy="9144000"/>
  <p:defaultTextStyle>
    <a:lvl1pPr defTabSz="1043056">
      <a:defRPr sz="2100">
        <a:latin typeface="Calibri"/>
        <a:ea typeface="Calibri"/>
        <a:cs typeface="Calibri"/>
        <a:sym typeface="Calibri"/>
      </a:defRPr>
    </a:lvl1pPr>
    <a:lvl2pPr indent="521528" defTabSz="1043056">
      <a:defRPr sz="2100">
        <a:latin typeface="Calibri"/>
        <a:ea typeface="Calibri"/>
        <a:cs typeface="Calibri"/>
        <a:sym typeface="Calibri"/>
      </a:defRPr>
    </a:lvl2pPr>
    <a:lvl3pPr indent="1043056" defTabSz="1043056">
      <a:defRPr sz="2100">
        <a:latin typeface="Calibri"/>
        <a:ea typeface="Calibri"/>
        <a:cs typeface="Calibri"/>
        <a:sym typeface="Calibri"/>
      </a:defRPr>
    </a:lvl3pPr>
    <a:lvl4pPr indent="1564583" defTabSz="1043056">
      <a:defRPr sz="2100">
        <a:latin typeface="Calibri"/>
        <a:ea typeface="Calibri"/>
        <a:cs typeface="Calibri"/>
        <a:sym typeface="Calibri"/>
      </a:defRPr>
    </a:lvl4pPr>
    <a:lvl5pPr indent="2086112" defTabSz="1043056">
      <a:defRPr sz="2100">
        <a:latin typeface="Calibri"/>
        <a:ea typeface="Calibri"/>
        <a:cs typeface="Calibri"/>
        <a:sym typeface="Calibri"/>
      </a:defRPr>
    </a:lvl5pPr>
    <a:lvl6pPr indent="2607640" defTabSz="1043056">
      <a:defRPr sz="2100">
        <a:latin typeface="Calibri"/>
        <a:ea typeface="Calibri"/>
        <a:cs typeface="Calibri"/>
        <a:sym typeface="Calibri"/>
      </a:defRPr>
    </a:lvl6pPr>
    <a:lvl7pPr indent="3129167" defTabSz="1043056">
      <a:defRPr sz="2100">
        <a:latin typeface="Calibri"/>
        <a:ea typeface="Calibri"/>
        <a:cs typeface="Calibri"/>
        <a:sym typeface="Calibri"/>
      </a:defRPr>
    </a:lvl7pPr>
    <a:lvl8pPr indent="3650696" defTabSz="1043056">
      <a:defRPr sz="2100">
        <a:latin typeface="Calibri"/>
        <a:ea typeface="Calibri"/>
        <a:cs typeface="Calibri"/>
        <a:sym typeface="Calibri"/>
      </a:defRPr>
    </a:lvl8pPr>
    <a:lvl9pPr indent="4172224" defTabSz="1043056">
      <a:defRPr sz="21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3" pos="3368">
          <p15:clr>
            <a:srgbClr val="A4A3A4"/>
          </p15:clr>
        </p15:guide>
        <p15:guide id="4" pos="6589">
          <p15:clr>
            <a:srgbClr val="A4A3A4"/>
          </p15:clr>
        </p15:guide>
        <p15:guide id="5" pos="193">
          <p15:clr>
            <a:srgbClr val="A4A3A4"/>
          </p15:clr>
        </p15:guide>
        <p15:guide id="6" pos="4956" userDrawn="1">
          <p15:clr>
            <a:srgbClr val="A4A3A4"/>
          </p15:clr>
        </p15:guide>
        <p15:guide id="7" pos="1780" userDrawn="1">
          <p15:clr>
            <a:srgbClr val="A4A3A4"/>
          </p15:clr>
        </p15:guide>
        <p15:guide id="9" orient="horz" pos="4421" userDrawn="1">
          <p15:clr>
            <a:srgbClr val="A4A3A4"/>
          </p15:clr>
        </p15:guide>
        <p15:guide id="10" orient="horz" pos="883">
          <p15:clr>
            <a:srgbClr val="A4A3A4"/>
          </p15:clr>
        </p15:guide>
        <p15:guide id="11" orient="horz" pos="2380" userDrawn="1">
          <p15:clr>
            <a:srgbClr val="A4A3A4"/>
          </p15:clr>
        </p15:guide>
        <p15:guide id="12" orient="horz" pos="4013">
          <p15:clr>
            <a:srgbClr val="A4A3A4"/>
          </p15:clr>
        </p15:guide>
        <p15:guide id="13" pos="6543">
          <p15:clr>
            <a:srgbClr val="A4A3A4"/>
          </p15:clr>
        </p15:guide>
        <p15:guide id="14" pos="1327">
          <p15:clr>
            <a:srgbClr val="A4A3A4"/>
          </p15:clr>
        </p15:guide>
        <p15:guide id="15" pos="54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3399"/>
    <a:srgbClr val="A7C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86442" autoAdjust="0"/>
  </p:normalViewPr>
  <p:slideViewPr>
    <p:cSldViewPr showGuides="1">
      <p:cViewPr varScale="1">
        <p:scale>
          <a:sx n="83" d="100"/>
          <a:sy n="83" d="100"/>
        </p:scale>
        <p:origin x="888" y="96"/>
      </p:cViewPr>
      <p:guideLst>
        <p:guide pos="3368"/>
        <p:guide pos="6589"/>
        <p:guide pos="193"/>
        <p:guide pos="4956"/>
        <p:guide pos="1780"/>
        <p:guide orient="horz" pos="4421"/>
        <p:guide orient="horz" pos="883"/>
        <p:guide orient="horz" pos="2380"/>
        <p:guide orient="horz" pos="4013"/>
        <p:guide pos="6543"/>
        <p:guide pos="1327"/>
        <p:guide pos="5409"/>
      </p:guideLst>
    </p:cSldViewPr>
  </p:slideViewPr>
  <p:outlineViewPr>
    <p:cViewPr>
      <p:scale>
        <a:sx n="33" d="100"/>
        <a:sy n="33" d="100"/>
      </p:scale>
      <p:origin x="0" y="-21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США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Лист1!$A$2:$A$4</c:f>
              <c:strCache>
                <c:ptCount val="3"/>
                <c:pt idx="0">
                  <c:v>OUTDOOR</c:v>
                </c:pt>
                <c:pt idx="1">
                  <c:v>INDOOR</c:v>
                </c:pt>
                <c:pt idx="2">
                  <c:v>DIGITAL INDOOR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 formatCode="0%">
                  <c:v>0.35</c:v>
                </c:pt>
                <c:pt idx="1">
                  <c:v>0.45500000000000002</c:v>
                </c:pt>
                <c:pt idx="2">
                  <c:v>0.19500000000000001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8-4A9F-AA4A-B90CEA461F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ВЕЛИКОБРИТАНИЯ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1A-4598-BFF4-4EDC003A776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1A-4598-BFF4-4EDC003A776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B1A-4598-BFF4-4EDC003A7767}"/>
              </c:ext>
            </c:extLst>
          </c:dPt>
          <c:cat>
            <c:strRef>
              <c:f>Лист1!$A$2:$A$4</c:f>
              <c:strCache>
                <c:ptCount val="3"/>
                <c:pt idx="0">
                  <c:v>OUTDOOR</c:v>
                </c:pt>
                <c:pt idx="1">
                  <c:v>INDOOR</c:v>
                </c:pt>
                <c:pt idx="2">
                  <c:v>DIGITAL INDOOR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 formatCode="0%">
                  <c:v>0.2</c:v>
                </c:pt>
                <c:pt idx="1">
                  <c:v>0.56000000000000005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1A-4598-BFF4-4EDC003A7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РОССИЯ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9D1-46C1-BB0F-780FFB2452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D1-46C1-BB0F-780FFB2452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D1-46C1-BB0F-780FFB245214}"/>
              </c:ext>
            </c:extLst>
          </c:dPt>
          <c:cat>
            <c:strRef>
              <c:f>Лист1!$A$2:$A$4</c:f>
              <c:strCache>
                <c:ptCount val="3"/>
                <c:pt idx="0">
                  <c:v>OUTDOOR</c:v>
                </c:pt>
                <c:pt idx="1">
                  <c:v>INDOOR</c:v>
                </c:pt>
                <c:pt idx="2">
                  <c:v>DIGITAL INDOOR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 formatCode="0%">
                  <c:v>0.91</c:v>
                </c:pt>
                <c:pt idx="1">
                  <c:v>6.6000000000000003E-2</c:v>
                </c:pt>
                <c:pt idx="2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D1-46C1-BB0F-780FFB245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71384950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Открывающ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4703757" y="3209126"/>
            <a:ext cx="4857785" cy="642943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Название презентации</a:t>
            </a:r>
          </a:p>
        </p:txBody>
      </p:sp>
      <p:pic>
        <p:nvPicPr>
          <p:cNvPr id="8" name="image1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150" y="-5584"/>
            <a:ext cx="10710796" cy="75668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крыв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6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702894" cy="756126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бочий с иллюстрац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Названиеслайда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xfrm>
            <a:off x="6775460" y="1780366"/>
            <a:ext cx="3643339" cy="577613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spcBef>
                <a:spcPts val="500"/>
              </a:spcBef>
              <a:defRPr sz="1800"/>
            </a:pPr>
            <a:r>
              <a:rPr sz="2400">
                <a:solidFill>
                  <a:srgbClr val="1F497D"/>
                </a:solidFill>
              </a:rPr>
              <a:t>Текст</a:t>
            </a:r>
          </a:p>
          <a:p>
            <a:pPr marL="514350" lvl="0" indent="-514350">
              <a:spcBef>
                <a:spcPts val="500"/>
              </a:spcBef>
              <a:defRPr sz="1800"/>
            </a:pPr>
            <a:endParaRPr sz="2400">
              <a:solidFill>
                <a:srgbClr val="1F497D"/>
              </a:solidFill>
            </a:endParaRP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Внутр. слайд - коротк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222779" y="1694178"/>
            <a:ext cx="7797271" cy="530309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807"/>
            </a:lvl1pPr>
            <a:lvl2pPr marL="534650" indent="0">
              <a:buNone/>
              <a:defRPr sz="1403"/>
            </a:lvl2pPr>
            <a:lvl3pPr marL="1069299" indent="0">
              <a:buNone/>
              <a:defRPr sz="1169"/>
            </a:lvl3pPr>
            <a:lvl4pPr marL="1603949" indent="0">
              <a:buNone/>
              <a:defRPr sz="1052"/>
            </a:lvl4pPr>
            <a:lvl5pPr marL="2138599" indent="0">
              <a:buNone/>
              <a:defRPr sz="1052"/>
            </a:lvl5pPr>
            <a:lvl6pPr marL="2673248" indent="0">
              <a:buNone/>
              <a:defRPr sz="1052"/>
            </a:lvl6pPr>
            <a:lvl7pPr marL="3207898" indent="0">
              <a:buNone/>
              <a:defRPr sz="1052"/>
            </a:lvl7pPr>
            <a:lvl8pPr marL="3742548" indent="0">
              <a:buNone/>
              <a:defRPr sz="1052"/>
            </a:lvl8pPr>
            <a:lvl9pPr marL="4277197" indent="0">
              <a:buNone/>
              <a:defRPr sz="1052"/>
            </a:lvl9pPr>
          </a:lstStyle>
          <a:p>
            <a:pPr lvl="0"/>
            <a:r>
              <a:rPr lang="ru-RU" dirty="0" smtClean="0"/>
              <a:t>Короткий текст </a:t>
            </a:r>
            <a:r>
              <a:rPr lang="ru-RU" dirty="0" err="1" smtClean="0"/>
              <a:t>Arial</a:t>
            </a:r>
            <a:r>
              <a:rPr lang="ru-RU" dirty="0" smtClean="0"/>
              <a:t> 24 </a:t>
            </a:r>
            <a:r>
              <a:rPr lang="ru-RU" dirty="0" err="1" smtClean="0"/>
              <a:t>pt</a:t>
            </a:r>
            <a:r>
              <a:rPr lang="ru-RU" dirty="0" smtClean="0"/>
              <a:t>. Почта России предлагает юридическим лицам сотрудничество и открывает новые возможности присутствия вашего бизнеса в каждом населенном пункте России.</a:t>
            </a:r>
            <a:endParaRPr lang="en-US" dirty="0" smtClean="0"/>
          </a:p>
          <a:p>
            <a:pPr lvl="0"/>
            <a:r>
              <a:rPr lang="ru-RU" dirty="0" smtClean="0"/>
              <a:t>Почта России работает для вас.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22779" y="179292"/>
            <a:ext cx="8274374" cy="116715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807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. </a:t>
            </a:r>
            <a:r>
              <a:rPr lang="ru-RU" dirty="0" smtClean="0"/>
              <a:t>Заголовок </a:t>
            </a:r>
            <a:r>
              <a:rPr lang="en-US" dirty="0" smtClean="0"/>
              <a:t>Arial </a:t>
            </a:r>
            <a:r>
              <a:rPr lang="ru-RU" dirty="0" smtClean="0"/>
              <a:t>24 </a:t>
            </a:r>
            <a:r>
              <a:rPr lang="en-US" dirty="0" smtClean="0"/>
              <a:t>pt,</a:t>
            </a:r>
            <a:br>
              <a:rPr lang="en-US" dirty="0" smtClean="0"/>
            </a:br>
            <a:r>
              <a:rPr lang="ru-RU" dirty="0" smtClean="0"/>
              <a:t>максимум две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44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8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0702894" cy="756126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31725" y="0"/>
            <a:ext cx="3830634" cy="10659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Названиеслайда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7918467" y="6775787"/>
            <a:ext cx="2495551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1F497D"/>
                </a:solidFill>
                <a:latin typeface="HelveticaNeueCyr"/>
                <a:ea typeface="HelveticaNeueCyr"/>
                <a:cs typeface="HelveticaNeueCyr"/>
                <a:sym typeface="HelveticaNeueCyr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534989" y="1763713"/>
            <a:ext cx="9526620" cy="5792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000"/>
              <a:t>Таблица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9" r:id="rId3"/>
    <p:sldLayoutId id="2147483663" r:id="rId4"/>
  </p:sldLayoutIdLst>
  <p:transition spd="med"/>
  <p:timing>
    <p:tnLst>
      <p:par>
        <p:cTn id="1" dur="indefinite" restart="never" nodeType="tmRoot"/>
      </p:par>
    </p:tnLst>
  </p:timing>
  <p:txStyles>
    <p:titleStyle>
      <a:lvl1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1pPr>
      <a:lvl2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2pPr>
      <a:lvl3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3pPr>
      <a:lvl4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4pPr>
      <a:lvl5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5pPr>
      <a:lvl6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6pPr>
      <a:lvl7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7pPr>
      <a:lvl8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8pPr>
      <a:lvl9pPr>
        <a:defRPr>
          <a:solidFill>
            <a:srgbClr val="FFFFFF"/>
          </a:solidFill>
          <a:latin typeface="HelveticaNeueCyr"/>
          <a:ea typeface="HelveticaNeueCyr"/>
          <a:cs typeface="HelveticaNeueCyr"/>
          <a:sym typeface="HelveticaNeueCyr"/>
        </a:defRPr>
      </a:lvl9pPr>
    </p:titleStyle>
    <p:bodyStyle>
      <a:lvl1pPr marL="342900" indent="-342900">
        <a:spcBef>
          <a:spcPts val="400"/>
        </a:spcBef>
        <a:defRPr sz="2000">
          <a:latin typeface="HelveticaNeueCyr"/>
          <a:ea typeface="HelveticaNeueCyr"/>
          <a:cs typeface="HelveticaNeueCyr"/>
          <a:sym typeface="HelveticaNeueCyr"/>
        </a:defRPr>
      </a:lvl1pPr>
      <a:lvl2pPr marL="661307" indent="-204107">
        <a:spcBef>
          <a:spcPts val="400"/>
        </a:spcBef>
        <a:buSzPct val="100000"/>
        <a:buChar char="–"/>
        <a:defRPr sz="2000">
          <a:latin typeface="HelveticaNeueCyr"/>
          <a:ea typeface="HelveticaNeueCyr"/>
          <a:cs typeface="HelveticaNeueCyr"/>
          <a:sym typeface="HelveticaNeueCyr"/>
        </a:defRPr>
      </a:lvl2pPr>
      <a:lvl3pPr marL="1104900" indent="-190500">
        <a:spcBef>
          <a:spcPts val="400"/>
        </a:spcBef>
        <a:buSzPct val="100000"/>
        <a:buChar char="•"/>
        <a:defRPr sz="2000">
          <a:latin typeface="HelveticaNeueCyr"/>
          <a:ea typeface="HelveticaNeueCyr"/>
          <a:cs typeface="HelveticaNeueCyr"/>
          <a:sym typeface="HelveticaNeueCyr"/>
        </a:defRPr>
      </a:lvl3pPr>
      <a:lvl4pPr marL="1600200" indent="-228600">
        <a:spcBef>
          <a:spcPts val="400"/>
        </a:spcBef>
        <a:buSzPct val="100000"/>
        <a:buChar char="–"/>
        <a:defRPr sz="2000">
          <a:latin typeface="HelveticaNeueCyr"/>
          <a:ea typeface="HelveticaNeueCyr"/>
          <a:cs typeface="HelveticaNeueCyr"/>
          <a:sym typeface="HelveticaNeueCyr"/>
        </a:defRPr>
      </a:lvl4pPr>
      <a:lvl5pPr marL="2057400" indent="-228600">
        <a:spcBef>
          <a:spcPts val="400"/>
        </a:spcBef>
        <a:buSzPct val="100000"/>
        <a:buChar char="»"/>
        <a:defRPr sz="2000">
          <a:latin typeface="HelveticaNeueCyr"/>
          <a:ea typeface="HelveticaNeueCyr"/>
          <a:cs typeface="HelveticaNeueCyr"/>
          <a:sym typeface="HelveticaNeueCyr"/>
        </a:defRPr>
      </a:lvl5pPr>
      <a:lvl6pPr marL="2514600" indent="-228600">
        <a:spcBef>
          <a:spcPts val="400"/>
        </a:spcBef>
        <a:buSzPct val="100000"/>
        <a:buChar char="•"/>
        <a:defRPr sz="2000">
          <a:latin typeface="HelveticaNeueCyr"/>
          <a:ea typeface="HelveticaNeueCyr"/>
          <a:cs typeface="HelveticaNeueCyr"/>
          <a:sym typeface="HelveticaNeueCyr"/>
        </a:defRPr>
      </a:lvl6pPr>
      <a:lvl7pPr marL="2971800" indent="-228600">
        <a:spcBef>
          <a:spcPts val="400"/>
        </a:spcBef>
        <a:buSzPct val="100000"/>
        <a:buChar char="•"/>
        <a:defRPr sz="2000">
          <a:latin typeface="HelveticaNeueCyr"/>
          <a:ea typeface="HelveticaNeueCyr"/>
          <a:cs typeface="HelveticaNeueCyr"/>
          <a:sym typeface="HelveticaNeueCyr"/>
        </a:defRPr>
      </a:lvl7pPr>
      <a:lvl8pPr marL="3429000" indent="-228600">
        <a:spcBef>
          <a:spcPts val="400"/>
        </a:spcBef>
        <a:buSzPct val="100000"/>
        <a:buChar char="•"/>
        <a:defRPr sz="2000">
          <a:latin typeface="HelveticaNeueCyr"/>
          <a:ea typeface="HelveticaNeueCyr"/>
          <a:cs typeface="HelveticaNeueCyr"/>
          <a:sym typeface="HelveticaNeueCyr"/>
        </a:defRPr>
      </a:lvl8pPr>
      <a:lvl9pPr marL="3886200" indent="-228600">
        <a:spcBef>
          <a:spcPts val="400"/>
        </a:spcBef>
        <a:buSzPct val="100000"/>
        <a:buChar char="•"/>
        <a:defRPr sz="2000">
          <a:latin typeface="HelveticaNeueCyr"/>
          <a:ea typeface="HelveticaNeueCyr"/>
          <a:cs typeface="HelveticaNeueCyr"/>
          <a:sym typeface="HelveticaNeueCyr"/>
        </a:defRPr>
      </a:lvl9pPr>
    </p:bodyStyle>
    <p:otherStyle>
      <a:lvl1pPr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1pPr>
      <a:lvl2pPr indent="521528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2pPr>
      <a:lvl3pPr indent="1043056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3pPr>
      <a:lvl4pPr indent="1564583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4pPr>
      <a:lvl5pPr indent="2086112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5pPr>
      <a:lvl6pPr indent="2607640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6pPr>
      <a:lvl7pPr indent="3129167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7pPr>
      <a:lvl8pPr indent="3650696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8pPr>
      <a:lvl9pPr indent="4172224" algn="r" defTabSz="1043056">
        <a:defRPr sz="1200">
          <a:solidFill>
            <a:schemeClr val="tx1"/>
          </a:solidFill>
          <a:latin typeface="+mn-lt"/>
          <a:ea typeface="+mn-ea"/>
          <a:cs typeface="+mn-cs"/>
          <a:sym typeface="HelveticaNeueCy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4554612" y="3346202"/>
            <a:ext cx="5069061" cy="136815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>
              <a:lnSpc>
                <a:spcPct val="150000"/>
              </a:lnSpc>
              <a:spcAft>
                <a:spcPts val="1200"/>
              </a:spcAft>
              <a:defRPr sz="1800">
                <a:solidFill>
                  <a:srgbClr val="000000"/>
                </a:solidFill>
              </a:defRPr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результатов нового формата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INDOOR</a:t>
            </a:r>
            <a:endParaRPr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8641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РЕЗУЛЬТАТЫ ДЕЯТЕЛЬНОСТИ ПОЧТЫ РОССИИ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t="13124"/>
          <a:stretch/>
        </p:blipFill>
        <p:spPr>
          <a:xfrm>
            <a:off x="918756" y="1834034"/>
            <a:ext cx="8855888" cy="4766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6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/>
          <p:cNvPicPr>
            <a:picLocks noChangeAspect="1"/>
          </p:cNvPicPr>
          <p:nvPr/>
        </p:nvPicPr>
        <p:blipFill rotWithShape="1">
          <a:blip r:embed="rId2"/>
          <a:srcRect t="12718" b="9916"/>
          <a:stretch/>
        </p:blipFill>
        <p:spPr>
          <a:xfrm>
            <a:off x="378148" y="4173687"/>
            <a:ext cx="6120680" cy="3010227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INDOOR/OUTDOOR </a:t>
            </a:r>
            <a:r>
              <a:rPr lang="ru-RU" dirty="0" smtClean="0"/>
              <a:t>В РОССИИ И МИРЕ</a:t>
            </a:r>
            <a:endParaRPr lang="ru-RU" dirty="0"/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3697593954"/>
              </p:ext>
            </p:extLst>
          </p:nvPr>
        </p:nvGraphicFramePr>
        <p:xfrm>
          <a:off x="-281277" y="1191722"/>
          <a:ext cx="3156999" cy="2662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318244410"/>
              </p:ext>
            </p:extLst>
          </p:nvPr>
        </p:nvGraphicFramePr>
        <p:xfrm>
          <a:off x="2305330" y="1191721"/>
          <a:ext cx="3156999" cy="2662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1853147329"/>
              </p:ext>
            </p:extLst>
          </p:nvPr>
        </p:nvGraphicFramePr>
        <p:xfrm>
          <a:off x="4891937" y="1191721"/>
          <a:ext cx="3156999" cy="2662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7809506" y="3118486"/>
            <a:ext cx="432048" cy="400108"/>
          </a:xfrm>
          <a:prstGeom prst="rect">
            <a:avLst/>
          </a:prstGeom>
          <a:solidFill>
            <a:schemeClr val="accent3"/>
          </a:solidFill>
          <a:ln w="25400" cap="flat">
            <a:noFill/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809506" y="2002206"/>
            <a:ext cx="432048" cy="400108"/>
          </a:xfrm>
          <a:prstGeom prst="rect">
            <a:avLst/>
          </a:prstGeom>
          <a:solidFill>
            <a:schemeClr val="accent1"/>
          </a:solidFill>
          <a:ln w="25400" cap="flat">
            <a:noFill/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09506" y="2562742"/>
            <a:ext cx="432048" cy="400108"/>
          </a:xfrm>
          <a:prstGeom prst="rect">
            <a:avLst/>
          </a:prstGeom>
          <a:solidFill>
            <a:schemeClr val="accent2"/>
          </a:solidFill>
          <a:ln w="25400" cap="flat">
            <a:noFill/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5570" y="2002206"/>
            <a:ext cx="1211227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OUTDOOR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85570" y="2562742"/>
            <a:ext cx="98199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INDOOR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5570" y="3118486"/>
            <a:ext cx="1894106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DIGITAL INDOOR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chemeClr val="accent3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506" y="7287131"/>
            <a:ext cx="1443663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000" i="1" dirty="0" smtClean="0">
                <a:solidFill>
                  <a:schemeClr val="bg1"/>
                </a:solidFill>
              </a:rPr>
              <a:t>* Источник: </a:t>
            </a:r>
            <a:r>
              <a:rPr lang="en-US" sz="1000" i="1" dirty="0">
                <a:solidFill>
                  <a:schemeClr val="bg1"/>
                </a:solidFill>
              </a:rPr>
              <a:t>s</a:t>
            </a:r>
            <a:r>
              <a:rPr lang="en-US" sz="1000" i="1" dirty="0" smtClean="0">
                <a:solidFill>
                  <a:schemeClr val="bg1"/>
                </a:solidFill>
              </a:rPr>
              <a:t>tatista.com</a:t>
            </a:r>
            <a:endParaRPr kumimoji="0" lang="ru-RU" sz="1000" b="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98828" y="4666372"/>
            <a:ext cx="2383023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Цифровые носители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rgbClr val="1F497D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98828" y="5678801"/>
            <a:ext cx="2525689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0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Физические носители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08914" y="3973632"/>
            <a:ext cx="2721256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1043056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chemeClr val="tx1"/>
                </a:solidFill>
              </a:rPr>
              <a:t>МИРОВОЙ РЫНОК </a:t>
            </a:r>
            <a:r>
              <a:rPr lang="en-US" sz="2000" b="1" dirty="0" smtClean="0">
                <a:solidFill>
                  <a:schemeClr val="tx1"/>
                </a:solidFill>
              </a:rPr>
              <a:t>OOH</a:t>
            </a:r>
            <a:endParaRPr kumimoji="0" lang="ru-RU" sz="2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901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DIGITAL-INDOOR </a:t>
            </a:r>
            <a:r>
              <a:rPr lang="en-US" dirty="0"/>
              <a:t>– </a:t>
            </a:r>
            <a:r>
              <a:rPr lang="ru-RU" dirty="0"/>
              <a:t>БУДУЩЕЕ РЕКЛАМНОГО РЫНКА РОССИИ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95"/>
          <a:stretch/>
        </p:blipFill>
        <p:spPr>
          <a:xfrm>
            <a:off x="192452" y="1618010"/>
            <a:ext cx="10308497" cy="474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0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" r="14932"/>
          <a:stretch/>
        </p:blipFill>
        <p:spPr>
          <a:xfrm>
            <a:off x="506679" y="4665403"/>
            <a:ext cx="2391749" cy="22258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79" y="1380933"/>
            <a:ext cx="2391749" cy="3035683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186460" y="1787255"/>
            <a:ext cx="331200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0928" y="1264035"/>
            <a:ext cx="1964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3399"/>
                </a:solidFill>
              </a:rPr>
              <a:t>Почта России</a:t>
            </a:r>
            <a:endParaRPr lang="ru-RU" sz="2400" b="1" dirty="0">
              <a:solidFill>
                <a:srgbClr val="003399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86459" y="1978050"/>
            <a:ext cx="3312001" cy="3844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300" tIns="126300" rIns="126300" bIns="126300" rtlCol="0" anchor="t"/>
          <a:lstStyle/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3399"/>
                </a:solidFill>
              </a:rPr>
              <a:t>Предоставляет возможность размещения и подключения медиа-панелей в предкассовой зоне отделений почтовой связи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3399"/>
                </a:solidFill>
              </a:rPr>
              <a:t>Предоставляет единую</a:t>
            </a:r>
            <a:r>
              <a:rPr lang="en-US" sz="1400" dirty="0">
                <a:solidFill>
                  <a:srgbClr val="003399"/>
                </a:solidFill>
              </a:rPr>
              <a:t> IT-</a:t>
            </a:r>
            <a:r>
              <a:rPr lang="ru-RU" sz="1400" dirty="0">
                <a:solidFill>
                  <a:srgbClr val="003399"/>
                </a:solidFill>
              </a:rPr>
              <a:t>платформу для централизованного управления медиа-контентом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3399"/>
                </a:solidFill>
              </a:rPr>
              <a:t>Покрывает расходы инвестора на электричество в рамках реализации проекта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3399"/>
                </a:solidFill>
              </a:rPr>
              <a:t>Привлекает новых клиентов на проект, как напрямую, так и через рекламные агентства</a:t>
            </a:r>
            <a:endParaRPr lang="ru-RU" sz="1400" dirty="0">
              <a:solidFill>
                <a:srgbClr val="003399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DIGITAL-INDOOR </a:t>
            </a:r>
            <a:r>
              <a:rPr lang="ru-RU" dirty="0" smtClean="0"/>
              <a:t>В ПОЧТЕ РОССИИ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930876" y="1787255"/>
            <a:ext cx="33120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02884" y="1264035"/>
            <a:ext cx="2185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Пилот в Калуге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30876" y="1978050"/>
            <a:ext cx="3312001" cy="3844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300" tIns="126300" rIns="126300" bIns="126300" rtlCol="0" anchor="t"/>
          <a:lstStyle/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B050"/>
                </a:solidFill>
              </a:rPr>
              <a:t>Период оценки: 01.03.2018 – 26.03.2018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B050"/>
                </a:solidFill>
              </a:rPr>
              <a:t>84 отделения – 153 экрана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B050"/>
                </a:solidFill>
              </a:rPr>
              <a:t>В 2,2 раза увеличилось количество ОПС в которых оформлена подписка</a:t>
            </a:r>
          </a:p>
          <a:p>
            <a:pPr marL="400987" indent="-400987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B050"/>
                </a:solidFill>
              </a:rPr>
              <a:t>В </a:t>
            </a:r>
            <a:r>
              <a:rPr lang="ru-RU" sz="1400" dirty="0" smtClean="0">
                <a:solidFill>
                  <a:srgbClr val="00B050"/>
                </a:solidFill>
              </a:rPr>
              <a:t>3,8 </a:t>
            </a:r>
            <a:r>
              <a:rPr lang="ru-RU" sz="1400" dirty="0">
                <a:solidFill>
                  <a:srgbClr val="00B050"/>
                </a:solidFill>
              </a:rPr>
              <a:t>раза увеличилось количество </a:t>
            </a:r>
            <a:r>
              <a:rPr lang="ru-RU" sz="1400" dirty="0" smtClean="0">
                <a:solidFill>
                  <a:srgbClr val="00B050"/>
                </a:solidFill>
              </a:rPr>
              <a:t>подписок на издания партнера</a:t>
            </a:r>
            <a:endParaRPr lang="ru-RU" sz="1400" dirty="0">
              <a:solidFill>
                <a:srgbClr val="00B05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786860" y="1346447"/>
            <a:ext cx="0" cy="5436000"/>
          </a:xfrm>
          <a:prstGeom prst="line">
            <a:avLst/>
          </a:prstGeom>
          <a:noFill/>
          <a:ln w="6350" cap="flat">
            <a:solidFill>
              <a:srgbClr val="4F81BD"/>
            </a:solidFill>
            <a:prstDash val="dash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4578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65568" y="3362752"/>
            <a:ext cx="61622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399"/>
                </a:solidFill>
              </a:rPr>
              <a:t>Спасибо за внимание!</a:t>
            </a:r>
            <a:endParaRPr lang="ru-RU" sz="4800" b="1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62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3056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3056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3056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3056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5914</TotalTime>
  <Words>125</Words>
  <Application>Microsoft Office PowerPoint</Application>
  <PresentationFormat>Произвольный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</vt:lpstr>
      <vt:lpstr>Helvetica Neue</vt:lpstr>
      <vt:lpstr>HelveticaNeueCyr</vt:lpstr>
      <vt:lpstr>Wingdings</vt:lpstr>
      <vt:lpstr>Default</vt:lpstr>
      <vt:lpstr>Анализ результатов нового формата INDOOR</vt:lpstr>
      <vt:lpstr>ОСНОВНЫЕ РЕЗУЛЬТАТЫ ДЕЯТЕЛЬНОСТИ ПОЧТЫ РОССИИ</vt:lpstr>
      <vt:lpstr>INDOOR/OUTDOOR В РОССИИ И МИРЕ</vt:lpstr>
      <vt:lpstr>DIGITAL-INDOOR – БУДУЩЕЕ РЕКЛАМНОГО РЫНКА РОССИИ</vt:lpstr>
      <vt:lpstr>DIGITAL-INDOOR В ПОЧТЕ РОССИИ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директ-мейл – эффективный канал привлечения аудитории ваших брендов</dc:title>
  <dc:creator>Denis.Morozov@russianpost.ru</dc:creator>
  <cp:lastModifiedBy>Амбарцумян Армен Вагоевич</cp:lastModifiedBy>
  <cp:revision>623</cp:revision>
  <dcterms:modified xsi:type="dcterms:W3CDTF">2018-03-27T13:21:17Z</dcterms:modified>
</cp:coreProperties>
</file>